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8" r:id="rId5"/>
    <p:sldId id="259" r:id="rId6"/>
    <p:sldId id="260" r:id="rId7"/>
    <p:sldId id="263" r:id="rId8"/>
    <p:sldId id="261" r:id="rId9"/>
    <p:sldId id="262" r:id="rId1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ADED0A-1499-F9B3-36D4-C4511DBFEF30}" v="7" dt="2024-03-06T16:46:40.532"/>
    <p1510:client id="{D99C9633-064A-4B54-BECE-DBE1A4DA2272}" v="10" dt="2024-03-06T13:15:11.3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72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ylvie LEJEUNE" userId="8823c1f8-2503-4ab2-8aed-e0bf3dc10a1a" providerId="ADAL" clId="{D99C9633-064A-4B54-BECE-DBE1A4DA2272}"/>
    <pc:docChg chg="undo custSel addSld delSld modSld">
      <pc:chgData name="Sylvie LEJEUNE" userId="8823c1f8-2503-4ab2-8aed-e0bf3dc10a1a" providerId="ADAL" clId="{D99C9633-064A-4B54-BECE-DBE1A4DA2272}" dt="2024-03-06T13:16:32.739" v="546" actId="113"/>
      <pc:docMkLst>
        <pc:docMk/>
      </pc:docMkLst>
      <pc:sldChg chg="del">
        <pc:chgData name="Sylvie LEJEUNE" userId="8823c1f8-2503-4ab2-8aed-e0bf3dc10a1a" providerId="ADAL" clId="{D99C9633-064A-4B54-BECE-DBE1A4DA2272}" dt="2024-03-06T13:15:17.084" v="525" actId="2696"/>
        <pc:sldMkLst>
          <pc:docMk/>
          <pc:sldMk cId="914608514" sldId="256"/>
        </pc:sldMkLst>
      </pc:sldChg>
      <pc:sldChg chg="modSp mod">
        <pc:chgData name="Sylvie LEJEUNE" userId="8823c1f8-2503-4ab2-8aed-e0bf3dc10a1a" providerId="ADAL" clId="{D99C9633-064A-4B54-BECE-DBE1A4DA2272}" dt="2024-03-06T13:16:32.739" v="546" actId="113"/>
        <pc:sldMkLst>
          <pc:docMk/>
          <pc:sldMk cId="2639730508" sldId="258"/>
        </pc:sldMkLst>
        <pc:spChg chg="mod">
          <ac:chgData name="Sylvie LEJEUNE" userId="8823c1f8-2503-4ab2-8aed-e0bf3dc10a1a" providerId="ADAL" clId="{D99C9633-064A-4B54-BECE-DBE1A4DA2272}" dt="2024-03-06T13:16:32.739" v="546" actId="113"/>
          <ac:spMkLst>
            <pc:docMk/>
            <pc:sldMk cId="2639730508" sldId="258"/>
            <ac:spMk id="3" creationId="{F436B612-7D7E-3E51-7E0C-F3641356F676}"/>
          </ac:spMkLst>
        </pc:spChg>
      </pc:sldChg>
      <pc:sldChg chg="modSp mod">
        <pc:chgData name="Sylvie LEJEUNE" userId="8823c1f8-2503-4ab2-8aed-e0bf3dc10a1a" providerId="ADAL" clId="{D99C9633-064A-4B54-BECE-DBE1A4DA2272}" dt="2024-03-06T09:05:40.590" v="237" actId="1076"/>
        <pc:sldMkLst>
          <pc:docMk/>
          <pc:sldMk cId="2922541877" sldId="259"/>
        </pc:sldMkLst>
        <pc:spChg chg="mod">
          <ac:chgData name="Sylvie LEJEUNE" userId="8823c1f8-2503-4ab2-8aed-e0bf3dc10a1a" providerId="ADAL" clId="{D99C9633-064A-4B54-BECE-DBE1A4DA2272}" dt="2024-03-06T09:05:40.590" v="237" actId="1076"/>
          <ac:spMkLst>
            <pc:docMk/>
            <pc:sldMk cId="2922541877" sldId="259"/>
            <ac:spMk id="2" creationId="{D9E0D0BE-5532-564D-13FD-DE5B696A047D}"/>
          </ac:spMkLst>
        </pc:spChg>
      </pc:sldChg>
      <pc:sldChg chg="addSp modSp mod">
        <pc:chgData name="Sylvie LEJEUNE" userId="8823c1f8-2503-4ab2-8aed-e0bf3dc10a1a" providerId="ADAL" clId="{D99C9633-064A-4B54-BECE-DBE1A4DA2272}" dt="2024-03-06T09:11:47.853" v="381" actId="20577"/>
        <pc:sldMkLst>
          <pc:docMk/>
          <pc:sldMk cId="3669597826" sldId="260"/>
        </pc:sldMkLst>
        <pc:spChg chg="mod">
          <ac:chgData name="Sylvie LEJEUNE" userId="8823c1f8-2503-4ab2-8aed-e0bf3dc10a1a" providerId="ADAL" clId="{D99C9633-064A-4B54-BECE-DBE1A4DA2272}" dt="2024-03-06T09:11:12.935" v="340" actId="20577"/>
          <ac:spMkLst>
            <pc:docMk/>
            <pc:sldMk cId="3669597826" sldId="260"/>
            <ac:spMk id="2" creationId="{BB3BC15C-01B2-5B0E-7500-EC9CFCC1CC71}"/>
          </ac:spMkLst>
        </pc:spChg>
        <pc:spChg chg="mod">
          <ac:chgData name="Sylvie LEJEUNE" userId="8823c1f8-2503-4ab2-8aed-e0bf3dc10a1a" providerId="ADAL" clId="{D99C9633-064A-4B54-BECE-DBE1A4DA2272}" dt="2024-03-06T09:11:47.853" v="381" actId="20577"/>
          <ac:spMkLst>
            <pc:docMk/>
            <pc:sldMk cId="3669597826" sldId="260"/>
            <ac:spMk id="3" creationId="{9B1A1E28-C007-2855-3EED-86CC1CE162B5}"/>
          </ac:spMkLst>
        </pc:spChg>
        <pc:spChg chg="add mod">
          <ac:chgData name="Sylvie LEJEUNE" userId="8823c1f8-2503-4ab2-8aed-e0bf3dc10a1a" providerId="ADAL" clId="{D99C9633-064A-4B54-BECE-DBE1A4DA2272}" dt="2024-03-06T09:06:35.283" v="243"/>
          <ac:spMkLst>
            <pc:docMk/>
            <pc:sldMk cId="3669597826" sldId="260"/>
            <ac:spMk id="5" creationId="{75455DC8-3984-F733-98F6-15A663C227EF}"/>
          </ac:spMkLst>
        </pc:spChg>
      </pc:sldChg>
      <pc:sldChg chg="addSp modSp mod">
        <pc:chgData name="Sylvie LEJEUNE" userId="8823c1f8-2503-4ab2-8aed-e0bf3dc10a1a" providerId="ADAL" clId="{D99C9633-064A-4B54-BECE-DBE1A4DA2272}" dt="2024-03-06T13:12:20.571" v="522" actId="1076"/>
        <pc:sldMkLst>
          <pc:docMk/>
          <pc:sldMk cId="1012449259" sldId="261"/>
        </pc:sldMkLst>
        <pc:spChg chg="mod">
          <ac:chgData name="Sylvie LEJEUNE" userId="8823c1f8-2503-4ab2-8aed-e0bf3dc10a1a" providerId="ADAL" clId="{D99C9633-064A-4B54-BECE-DBE1A4DA2272}" dt="2024-03-06T13:12:08.746" v="521" actId="20577"/>
          <ac:spMkLst>
            <pc:docMk/>
            <pc:sldMk cId="1012449259" sldId="261"/>
            <ac:spMk id="2" creationId="{7C7BB54B-EA94-3744-435F-C4E6295921C0}"/>
          </ac:spMkLst>
        </pc:spChg>
        <pc:spChg chg="add mod">
          <ac:chgData name="Sylvie LEJEUNE" userId="8823c1f8-2503-4ab2-8aed-e0bf3dc10a1a" providerId="ADAL" clId="{D99C9633-064A-4B54-BECE-DBE1A4DA2272}" dt="2024-03-06T09:06:36.685" v="244"/>
          <ac:spMkLst>
            <pc:docMk/>
            <pc:sldMk cId="1012449259" sldId="261"/>
            <ac:spMk id="4" creationId="{1D397CA0-AF5E-53E8-FBEC-0D0E1E7B2ABE}"/>
          </ac:spMkLst>
        </pc:spChg>
        <pc:spChg chg="add mod">
          <ac:chgData name="Sylvie LEJEUNE" userId="8823c1f8-2503-4ab2-8aed-e0bf3dc10a1a" providerId="ADAL" clId="{D99C9633-064A-4B54-BECE-DBE1A4DA2272}" dt="2024-03-06T09:10:29.428" v="331" actId="113"/>
          <ac:spMkLst>
            <pc:docMk/>
            <pc:sldMk cId="1012449259" sldId="261"/>
            <ac:spMk id="5" creationId="{BDB9F7B4-2D62-903E-9ACC-63BA81C44E78}"/>
          </ac:spMkLst>
        </pc:spChg>
        <pc:spChg chg="add mod">
          <ac:chgData name="Sylvie LEJEUNE" userId="8823c1f8-2503-4ab2-8aed-e0bf3dc10a1a" providerId="ADAL" clId="{D99C9633-064A-4B54-BECE-DBE1A4DA2272}" dt="2024-03-06T09:10:51.538" v="337" actId="20577"/>
          <ac:spMkLst>
            <pc:docMk/>
            <pc:sldMk cId="1012449259" sldId="261"/>
            <ac:spMk id="6" creationId="{32683413-1795-47B8-5EBA-CD0E9E6D55BF}"/>
          </ac:spMkLst>
        </pc:spChg>
        <pc:picChg chg="add mod">
          <ac:chgData name="Sylvie LEJEUNE" userId="8823c1f8-2503-4ab2-8aed-e0bf3dc10a1a" providerId="ADAL" clId="{D99C9633-064A-4B54-BECE-DBE1A4DA2272}" dt="2024-03-06T13:12:20.571" v="522" actId="1076"/>
          <ac:picMkLst>
            <pc:docMk/>
            <pc:sldMk cId="1012449259" sldId="261"/>
            <ac:picMk id="8" creationId="{BA059C3A-B856-CDA5-BF33-B828950EAD37}"/>
          </ac:picMkLst>
        </pc:picChg>
      </pc:sldChg>
      <pc:sldChg chg="addSp delSp modSp new del mod">
        <pc:chgData name="Sylvie LEJEUNE" userId="8823c1f8-2503-4ab2-8aed-e0bf3dc10a1a" providerId="ADAL" clId="{D99C9633-064A-4B54-BECE-DBE1A4DA2272}" dt="2024-03-06T09:11:08.105" v="338" actId="2696"/>
        <pc:sldMkLst>
          <pc:docMk/>
          <pc:sldMk cId="1053196699" sldId="262"/>
        </pc:sldMkLst>
        <pc:spChg chg="add">
          <ac:chgData name="Sylvie LEJEUNE" userId="8823c1f8-2503-4ab2-8aed-e0bf3dc10a1a" providerId="ADAL" clId="{D99C9633-064A-4B54-BECE-DBE1A4DA2272}" dt="2024-03-06T09:08:44.678" v="293" actId="22"/>
          <ac:spMkLst>
            <pc:docMk/>
            <pc:sldMk cId="1053196699" sldId="262"/>
            <ac:spMk id="3" creationId="{458D5C84-2C75-5EA1-028F-B495544A26E2}"/>
          </ac:spMkLst>
        </pc:spChg>
        <pc:picChg chg="add del mod">
          <ac:chgData name="Sylvie LEJEUNE" userId="8823c1f8-2503-4ab2-8aed-e0bf3dc10a1a" providerId="ADAL" clId="{D99C9633-064A-4B54-BECE-DBE1A4DA2272}" dt="2024-02-16T08:01:47.753" v="81" actId="478"/>
          <ac:picMkLst>
            <pc:docMk/>
            <pc:sldMk cId="1053196699" sldId="262"/>
            <ac:picMk id="3" creationId="{163BF0FE-F74F-9A2E-D804-6BE34DD43E52}"/>
          </ac:picMkLst>
        </pc:picChg>
      </pc:sldChg>
      <pc:sldChg chg="add">
        <pc:chgData name="Sylvie LEJEUNE" userId="8823c1f8-2503-4ab2-8aed-e0bf3dc10a1a" providerId="ADAL" clId="{D99C9633-064A-4B54-BECE-DBE1A4DA2272}" dt="2024-03-06T13:15:11.311" v="524"/>
        <pc:sldMkLst>
          <pc:docMk/>
          <pc:sldMk cId="2849097600" sldId="262"/>
        </pc:sldMkLst>
      </pc:sldChg>
      <pc:sldChg chg="addSp delSp modSp new mod setBg">
        <pc:chgData name="Sylvie LEJEUNE" userId="8823c1f8-2503-4ab2-8aed-e0bf3dc10a1a" providerId="ADAL" clId="{D99C9633-064A-4B54-BECE-DBE1A4DA2272}" dt="2024-03-06T09:15:26.820" v="459" actId="113"/>
        <pc:sldMkLst>
          <pc:docMk/>
          <pc:sldMk cId="1249619775" sldId="263"/>
        </pc:sldMkLst>
        <pc:spChg chg="mod">
          <ac:chgData name="Sylvie LEJEUNE" userId="8823c1f8-2503-4ab2-8aed-e0bf3dc10a1a" providerId="ADAL" clId="{D99C9633-064A-4B54-BECE-DBE1A4DA2272}" dt="2024-03-06T09:15:16.313" v="457" actId="20577"/>
          <ac:spMkLst>
            <pc:docMk/>
            <pc:sldMk cId="1249619775" sldId="263"/>
            <ac:spMk id="2" creationId="{B0F83DB4-D63C-A59C-40CC-6FF9C7D3FD98}"/>
          </ac:spMkLst>
        </pc:spChg>
        <pc:spChg chg="mod">
          <ac:chgData name="Sylvie LEJEUNE" userId="8823c1f8-2503-4ab2-8aed-e0bf3dc10a1a" providerId="ADAL" clId="{D99C9633-064A-4B54-BECE-DBE1A4DA2272}" dt="2024-03-06T09:15:26.820" v="459" actId="113"/>
          <ac:spMkLst>
            <pc:docMk/>
            <pc:sldMk cId="1249619775" sldId="263"/>
            <ac:spMk id="3" creationId="{A0985811-2C18-5F0E-9B33-F67022984B15}"/>
          </ac:spMkLst>
        </pc:spChg>
        <pc:spChg chg="add mod ord">
          <ac:chgData name="Sylvie LEJEUNE" userId="8823c1f8-2503-4ab2-8aed-e0bf3dc10a1a" providerId="ADAL" clId="{D99C9633-064A-4B54-BECE-DBE1A4DA2272}" dt="2024-03-06T09:14:22.921" v="445" actId="26606"/>
          <ac:spMkLst>
            <pc:docMk/>
            <pc:sldMk cId="1249619775" sldId="263"/>
            <ac:spMk id="4" creationId="{2F465344-72A6-8898-9838-5FC20A708531}"/>
          </ac:spMkLst>
        </pc:spChg>
        <pc:spChg chg="add del mod">
          <ac:chgData name="Sylvie LEJEUNE" userId="8823c1f8-2503-4ab2-8aed-e0bf3dc10a1a" providerId="ADAL" clId="{D99C9633-064A-4B54-BECE-DBE1A4DA2272}" dt="2024-03-06T09:14:05.847" v="444" actId="478"/>
          <ac:spMkLst>
            <pc:docMk/>
            <pc:sldMk cId="1249619775" sldId="263"/>
            <ac:spMk id="5" creationId="{7063CCF6-6193-2B6F-8A0E-16CB7218A02E}"/>
          </ac:spMkLst>
        </pc:spChg>
        <pc:spChg chg="add mod">
          <ac:chgData name="Sylvie LEJEUNE" userId="8823c1f8-2503-4ab2-8aed-e0bf3dc10a1a" providerId="ADAL" clId="{D99C9633-064A-4B54-BECE-DBE1A4DA2272}" dt="2024-03-06T09:15:04.699" v="455"/>
          <ac:spMkLst>
            <pc:docMk/>
            <pc:sldMk cId="1249619775" sldId="263"/>
            <ac:spMk id="6" creationId="{69EECE5B-DE61-8351-B9AF-ECABF0171D8F}"/>
          </ac:spMkLst>
        </pc:spChg>
        <pc:spChg chg="add">
          <ac:chgData name="Sylvie LEJEUNE" userId="8823c1f8-2503-4ab2-8aed-e0bf3dc10a1a" providerId="ADAL" clId="{D99C9633-064A-4B54-BECE-DBE1A4DA2272}" dt="2024-03-06T09:14:22.921" v="445" actId="26606"/>
          <ac:spMkLst>
            <pc:docMk/>
            <pc:sldMk cId="1249619775" sldId="263"/>
            <ac:spMk id="1031" creationId="{D009D6D5-DAC2-4A8B-A17A-E206B9012D09}"/>
          </ac:spMkLst>
        </pc:spChg>
        <pc:picChg chg="add mod">
          <ac:chgData name="Sylvie LEJEUNE" userId="8823c1f8-2503-4ab2-8aed-e0bf3dc10a1a" providerId="ADAL" clId="{D99C9633-064A-4B54-BECE-DBE1A4DA2272}" dt="2024-03-06T09:14:51.783" v="452"/>
          <ac:picMkLst>
            <pc:docMk/>
            <pc:sldMk cId="1249619775" sldId="263"/>
            <ac:picMk id="1026" creationId="{F397E9F6-E99C-00C0-1B0C-C472DA9D4CEC}"/>
          </ac:picMkLst>
        </pc:picChg>
      </pc:sldChg>
      <pc:sldChg chg="delSp modSp new del mod">
        <pc:chgData name="Sylvie LEJEUNE" userId="8823c1f8-2503-4ab2-8aed-e0bf3dc10a1a" providerId="ADAL" clId="{D99C9633-064A-4B54-BECE-DBE1A4DA2272}" dt="2024-03-06T13:14:01.572" v="523" actId="2696"/>
        <pc:sldMkLst>
          <pc:docMk/>
          <pc:sldMk cId="863302513" sldId="264"/>
        </pc:sldMkLst>
        <pc:spChg chg="mod">
          <ac:chgData name="Sylvie LEJEUNE" userId="8823c1f8-2503-4ab2-8aed-e0bf3dc10a1a" providerId="ADAL" clId="{D99C9633-064A-4B54-BECE-DBE1A4DA2272}" dt="2024-03-06T13:10:43.808" v="467" actId="14100"/>
          <ac:spMkLst>
            <pc:docMk/>
            <pc:sldMk cId="863302513" sldId="264"/>
            <ac:spMk id="2" creationId="{5521D89C-585C-A96E-A23A-2B7DCB75A898}"/>
          </ac:spMkLst>
        </pc:spChg>
        <pc:spChg chg="del">
          <ac:chgData name="Sylvie LEJEUNE" userId="8823c1f8-2503-4ab2-8aed-e0bf3dc10a1a" providerId="ADAL" clId="{D99C9633-064A-4B54-BECE-DBE1A4DA2272}" dt="2024-03-06T13:10:24.028" v="465" actId="478"/>
          <ac:spMkLst>
            <pc:docMk/>
            <pc:sldMk cId="863302513" sldId="264"/>
            <ac:spMk id="3" creationId="{F6D5CBDC-2FE4-8ECC-64AC-BD41C7C9795B}"/>
          </ac:spMkLst>
        </pc:spChg>
      </pc:sldChg>
    </pc:docChg>
  </pc:docChgLst>
  <pc:docChgLst>
    <pc:chgData name="Pascale OPDEBEEK" userId="S::pascaleopdebeek@sosburnout.be::0befc5e9-ba26-4c0f-8f53-d54826e0dbae" providerId="AD" clId="Web-{35ADED0A-1499-F9B3-36D4-C4511DBFEF30}"/>
    <pc:docChg chg="modSld">
      <pc:chgData name="Pascale OPDEBEEK" userId="S::pascaleopdebeek@sosburnout.be::0befc5e9-ba26-4c0f-8f53-d54826e0dbae" providerId="AD" clId="Web-{35ADED0A-1499-F9B3-36D4-C4511DBFEF30}" dt="2024-03-06T16:46:40.532" v="6" actId="20577"/>
      <pc:docMkLst>
        <pc:docMk/>
      </pc:docMkLst>
      <pc:sldChg chg="modSp">
        <pc:chgData name="Pascale OPDEBEEK" userId="S::pascaleopdebeek@sosburnout.be::0befc5e9-ba26-4c0f-8f53-d54826e0dbae" providerId="AD" clId="Web-{35ADED0A-1499-F9B3-36D4-C4511DBFEF30}" dt="2024-03-06T16:46:40.532" v="6" actId="20577"/>
        <pc:sldMkLst>
          <pc:docMk/>
          <pc:sldMk cId="2922541877" sldId="259"/>
        </pc:sldMkLst>
        <pc:spChg chg="mod">
          <ac:chgData name="Pascale OPDEBEEK" userId="S::pascaleopdebeek@sosburnout.be::0befc5e9-ba26-4c0f-8f53-d54826e0dbae" providerId="AD" clId="Web-{35ADED0A-1499-F9B3-36D4-C4511DBFEF30}" dt="2024-03-06T16:46:40.532" v="6" actId="20577"/>
          <ac:spMkLst>
            <pc:docMk/>
            <pc:sldMk cId="2922541877" sldId="259"/>
            <ac:spMk id="2" creationId="{D9E0D0BE-5532-564D-13FD-DE5B696A047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6553A4-D784-F15E-0B13-2CD699B0BFBA}"/>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BE"/>
          </a:p>
        </p:txBody>
      </p:sp>
      <p:sp>
        <p:nvSpPr>
          <p:cNvPr id="3" name="Sous-titre 2">
            <a:extLst>
              <a:ext uri="{FF2B5EF4-FFF2-40B4-BE49-F238E27FC236}">
                <a16:creationId xmlns:a16="http://schemas.microsoft.com/office/drawing/2014/main" id="{BDC72749-E161-91A8-A292-CD492781B41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BE"/>
          </a:p>
        </p:txBody>
      </p:sp>
      <p:sp>
        <p:nvSpPr>
          <p:cNvPr id="4" name="Espace réservé de la date 3">
            <a:extLst>
              <a:ext uri="{FF2B5EF4-FFF2-40B4-BE49-F238E27FC236}">
                <a16:creationId xmlns:a16="http://schemas.microsoft.com/office/drawing/2014/main" id="{9F04180D-136A-0AE9-92A3-1EAF64815372}"/>
              </a:ext>
            </a:extLst>
          </p:cNvPr>
          <p:cNvSpPr>
            <a:spLocks noGrp="1"/>
          </p:cNvSpPr>
          <p:nvPr>
            <p:ph type="dt" sz="half" idx="10"/>
          </p:nvPr>
        </p:nvSpPr>
        <p:spPr/>
        <p:txBody>
          <a:bodyPr/>
          <a:lstStyle/>
          <a:p>
            <a:fld id="{59DC7705-EA31-4578-8CB2-EF0495809AF3}" type="datetimeFigureOut">
              <a:rPr lang="fr-BE" smtClean="0"/>
              <a:t>06-03-24</a:t>
            </a:fld>
            <a:endParaRPr lang="fr-BE"/>
          </a:p>
        </p:txBody>
      </p:sp>
      <p:sp>
        <p:nvSpPr>
          <p:cNvPr id="5" name="Espace réservé du pied de page 4">
            <a:extLst>
              <a:ext uri="{FF2B5EF4-FFF2-40B4-BE49-F238E27FC236}">
                <a16:creationId xmlns:a16="http://schemas.microsoft.com/office/drawing/2014/main" id="{9A42603B-EDEC-FC69-5523-668AE3C94E67}"/>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C3FCBD81-A18A-95F6-4ED1-CE3444D62F62}"/>
              </a:ext>
            </a:extLst>
          </p:cNvPr>
          <p:cNvSpPr>
            <a:spLocks noGrp="1"/>
          </p:cNvSpPr>
          <p:nvPr>
            <p:ph type="sldNum" sz="quarter" idx="12"/>
          </p:nvPr>
        </p:nvSpPr>
        <p:spPr/>
        <p:txBody>
          <a:bodyPr/>
          <a:lstStyle/>
          <a:p>
            <a:fld id="{C321E8B4-A162-4DA1-A1ED-DEF81B8634EE}" type="slidenum">
              <a:rPr lang="fr-BE" smtClean="0"/>
              <a:t>‹#›</a:t>
            </a:fld>
            <a:endParaRPr lang="fr-BE"/>
          </a:p>
        </p:txBody>
      </p:sp>
    </p:spTree>
    <p:extLst>
      <p:ext uri="{BB962C8B-B14F-4D97-AF65-F5344CB8AC3E}">
        <p14:creationId xmlns:p14="http://schemas.microsoft.com/office/powerpoint/2010/main" val="11766809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7A6629-F1AD-FA82-8FBD-4707C732E898}"/>
              </a:ext>
            </a:extLst>
          </p:cNvPr>
          <p:cNvSpPr>
            <a:spLocks noGrp="1"/>
          </p:cNvSpPr>
          <p:nvPr>
            <p:ph type="title"/>
          </p:nvPr>
        </p:nvSpPr>
        <p:spPr/>
        <p:txBody>
          <a:bodyPr/>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ECC80D18-CDA3-65AB-5F58-575FD7E065AE}"/>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781B4C01-43D7-AE26-3E36-F9961F471D42}"/>
              </a:ext>
            </a:extLst>
          </p:cNvPr>
          <p:cNvSpPr>
            <a:spLocks noGrp="1"/>
          </p:cNvSpPr>
          <p:nvPr>
            <p:ph type="dt" sz="half" idx="10"/>
          </p:nvPr>
        </p:nvSpPr>
        <p:spPr/>
        <p:txBody>
          <a:bodyPr/>
          <a:lstStyle/>
          <a:p>
            <a:fld id="{59DC7705-EA31-4578-8CB2-EF0495809AF3}" type="datetimeFigureOut">
              <a:rPr lang="fr-BE" smtClean="0"/>
              <a:t>06-03-24</a:t>
            </a:fld>
            <a:endParaRPr lang="fr-BE"/>
          </a:p>
        </p:txBody>
      </p:sp>
      <p:sp>
        <p:nvSpPr>
          <p:cNvPr id="5" name="Espace réservé du pied de page 4">
            <a:extLst>
              <a:ext uri="{FF2B5EF4-FFF2-40B4-BE49-F238E27FC236}">
                <a16:creationId xmlns:a16="http://schemas.microsoft.com/office/drawing/2014/main" id="{668A6857-D654-6909-0493-065F311332CA}"/>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B16D5E8B-B438-252D-979B-94489A8DAB8E}"/>
              </a:ext>
            </a:extLst>
          </p:cNvPr>
          <p:cNvSpPr>
            <a:spLocks noGrp="1"/>
          </p:cNvSpPr>
          <p:nvPr>
            <p:ph type="sldNum" sz="quarter" idx="12"/>
          </p:nvPr>
        </p:nvSpPr>
        <p:spPr/>
        <p:txBody>
          <a:bodyPr/>
          <a:lstStyle/>
          <a:p>
            <a:fld id="{C321E8B4-A162-4DA1-A1ED-DEF81B8634EE}" type="slidenum">
              <a:rPr lang="fr-BE" smtClean="0"/>
              <a:t>‹#›</a:t>
            </a:fld>
            <a:endParaRPr lang="fr-BE"/>
          </a:p>
        </p:txBody>
      </p:sp>
    </p:spTree>
    <p:extLst>
      <p:ext uri="{BB962C8B-B14F-4D97-AF65-F5344CB8AC3E}">
        <p14:creationId xmlns:p14="http://schemas.microsoft.com/office/powerpoint/2010/main" val="7913762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8EB7E75E-5ED7-2112-D27A-57460D493B7A}"/>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A01C7381-7444-9B08-54B0-DF50D887AEDC}"/>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433B9B10-3B62-B466-7C2E-31D1E0729A56}"/>
              </a:ext>
            </a:extLst>
          </p:cNvPr>
          <p:cNvSpPr>
            <a:spLocks noGrp="1"/>
          </p:cNvSpPr>
          <p:nvPr>
            <p:ph type="dt" sz="half" idx="10"/>
          </p:nvPr>
        </p:nvSpPr>
        <p:spPr/>
        <p:txBody>
          <a:bodyPr/>
          <a:lstStyle/>
          <a:p>
            <a:fld id="{59DC7705-EA31-4578-8CB2-EF0495809AF3}" type="datetimeFigureOut">
              <a:rPr lang="fr-BE" smtClean="0"/>
              <a:t>06-03-24</a:t>
            </a:fld>
            <a:endParaRPr lang="fr-BE"/>
          </a:p>
        </p:txBody>
      </p:sp>
      <p:sp>
        <p:nvSpPr>
          <p:cNvPr id="5" name="Espace réservé du pied de page 4">
            <a:extLst>
              <a:ext uri="{FF2B5EF4-FFF2-40B4-BE49-F238E27FC236}">
                <a16:creationId xmlns:a16="http://schemas.microsoft.com/office/drawing/2014/main" id="{830EC822-7A54-73D3-28FE-08850A737D44}"/>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89C654C6-BB54-C48B-35F6-2BC0C5759413}"/>
              </a:ext>
            </a:extLst>
          </p:cNvPr>
          <p:cNvSpPr>
            <a:spLocks noGrp="1"/>
          </p:cNvSpPr>
          <p:nvPr>
            <p:ph type="sldNum" sz="quarter" idx="12"/>
          </p:nvPr>
        </p:nvSpPr>
        <p:spPr/>
        <p:txBody>
          <a:bodyPr/>
          <a:lstStyle/>
          <a:p>
            <a:fld id="{C321E8B4-A162-4DA1-A1ED-DEF81B8634EE}" type="slidenum">
              <a:rPr lang="fr-BE" smtClean="0"/>
              <a:t>‹#›</a:t>
            </a:fld>
            <a:endParaRPr lang="fr-BE"/>
          </a:p>
        </p:txBody>
      </p:sp>
    </p:spTree>
    <p:extLst>
      <p:ext uri="{BB962C8B-B14F-4D97-AF65-F5344CB8AC3E}">
        <p14:creationId xmlns:p14="http://schemas.microsoft.com/office/powerpoint/2010/main" val="15307071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2D638AF-9AC5-8F9F-8AA3-2D9C533EC74F}"/>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FCB19EC9-31E9-31D8-4185-C5849B9DA0C8}"/>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C766A04D-0265-FE41-8730-BEDD01926D86}"/>
              </a:ext>
            </a:extLst>
          </p:cNvPr>
          <p:cNvSpPr>
            <a:spLocks noGrp="1"/>
          </p:cNvSpPr>
          <p:nvPr>
            <p:ph type="dt" sz="half" idx="10"/>
          </p:nvPr>
        </p:nvSpPr>
        <p:spPr/>
        <p:txBody>
          <a:bodyPr/>
          <a:lstStyle/>
          <a:p>
            <a:fld id="{59DC7705-EA31-4578-8CB2-EF0495809AF3}" type="datetimeFigureOut">
              <a:rPr lang="fr-BE" smtClean="0"/>
              <a:t>06-03-24</a:t>
            </a:fld>
            <a:endParaRPr lang="fr-BE"/>
          </a:p>
        </p:txBody>
      </p:sp>
      <p:sp>
        <p:nvSpPr>
          <p:cNvPr id="5" name="Espace réservé du pied de page 4">
            <a:extLst>
              <a:ext uri="{FF2B5EF4-FFF2-40B4-BE49-F238E27FC236}">
                <a16:creationId xmlns:a16="http://schemas.microsoft.com/office/drawing/2014/main" id="{C0B8B33B-9831-6FC5-CDF1-2968E388BE28}"/>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A2811F52-61F9-013C-23CE-C8A83104A59C}"/>
              </a:ext>
            </a:extLst>
          </p:cNvPr>
          <p:cNvSpPr>
            <a:spLocks noGrp="1"/>
          </p:cNvSpPr>
          <p:nvPr>
            <p:ph type="sldNum" sz="quarter" idx="12"/>
          </p:nvPr>
        </p:nvSpPr>
        <p:spPr/>
        <p:txBody>
          <a:bodyPr/>
          <a:lstStyle/>
          <a:p>
            <a:fld id="{C321E8B4-A162-4DA1-A1ED-DEF81B8634EE}" type="slidenum">
              <a:rPr lang="fr-BE" smtClean="0"/>
              <a:t>‹#›</a:t>
            </a:fld>
            <a:endParaRPr lang="fr-BE"/>
          </a:p>
        </p:txBody>
      </p:sp>
    </p:spTree>
    <p:extLst>
      <p:ext uri="{BB962C8B-B14F-4D97-AF65-F5344CB8AC3E}">
        <p14:creationId xmlns:p14="http://schemas.microsoft.com/office/powerpoint/2010/main" val="3432305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5CCF347-C435-3863-88B0-DCBBB97AF2E5}"/>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BE"/>
          </a:p>
        </p:txBody>
      </p:sp>
      <p:sp>
        <p:nvSpPr>
          <p:cNvPr id="3" name="Espace réservé du texte 2">
            <a:extLst>
              <a:ext uri="{FF2B5EF4-FFF2-40B4-BE49-F238E27FC236}">
                <a16:creationId xmlns:a16="http://schemas.microsoft.com/office/drawing/2014/main" id="{268C0AE7-62B6-157C-9877-60D76239BB5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613B2B94-BA50-E5C7-26FC-3A6AE7309608}"/>
              </a:ext>
            </a:extLst>
          </p:cNvPr>
          <p:cNvSpPr>
            <a:spLocks noGrp="1"/>
          </p:cNvSpPr>
          <p:nvPr>
            <p:ph type="dt" sz="half" idx="10"/>
          </p:nvPr>
        </p:nvSpPr>
        <p:spPr/>
        <p:txBody>
          <a:bodyPr/>
          <a:lstStyle/>
          <a:p>
            <a:fld id="{59DC7705-EA31-4578-8CB2-EF0495809AF3}" type="datetimeFigureOut">
              <a:rPr lang="fr-BE" smtClean="0"/>
              <a:t>06-03-24</a:t>
            </a:fld>
            <a:endParaRPr lang="fr-BE"/>
          </a:p>
        </p:txBody>
      </p:sp>
      <p:sp>
        <p:nvSpPr>
          <p:cNvPr id="5" name="Espace réservé du pied de page 4">
            <a:extLst>
              <a:ext uri="{FF2B5EF4-FFF2-40B4-BE49-F238E27FC236}">
                <a16:creationId xmlns:a16="http://schemas.microsoft.com/office/drawing/2014/main" id="{154D4C53-17C3-7B07-2D5C-6E59CFD8F9D5}"/>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7CC17F93-1B80-26D1-8CA2-46EAE0F384AA}"/>
              </a:ext>
            </a:extLst>
          </p:cNvPr>
          <p:cNvSpPr>
            <a:spLocks noGrp="1"/>
          </p:cNvSpPr>
          <p:nvPr>
            <p:ph type="sldNum" sz="quarter" idx="12"/>
          </p:nvPr>
        </p:nvSpPr>
        <p:spPr/>
        <p:txBody>
          <a:bodyPr/>
          <a:lstStyle/>
          <a:p>
            <a:fld id="{C321E8B4-A162-4DA1-A1ED-DEF81B8634EE}" type="slidenum">
              <a:rPr lang="fr-BE" smtClean="0"/>
              <a:t>‹#›</a:t>
            </a:fld>
            <a:endParaRPr lang="fr-BE"/>
          </a:p>
        </p:txBody>
      </p:sp>
    </p:spTree>
    <p:extLst>
      <p:ext uri="{BB962C8B-B14F-4D97-AF65-F5344CB8AC3E}">
        <p14:creationId xmlns:p14="http://schemas.microsoft.com/office/powerpoint/2010/main" val="1205426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FF6B22-8527-B1D3-1A6C-806B50AFC6F8}"/>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5D7D07AD-983A-A4F4-8984-284CB8A58229}"/>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a:extLst>
              <a:ext uri="{FF2B5EF4-FFF2-40B4-BE49-F238E27FC236}">
                <a16:creationId xmlns:a16="http://schemas.microsoft.com/office/drawing/2014/main" id="{CDE9BEE3-5EDB-FDCB-7425-0A8338E5CE5C}"/>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a:extLst>
              <a:ext uri="{FF2B5EF4-FFF2-40B4-BE49-F238E27FC236}">
                <a16:creationId xmlns:a16="http://schemas.microsoft.com/office/drawing/2014/main" id="{C97DB3BE-AF47-365D-C61B-4FA976C1940E}"/>
              </a:ext>
            </a:extLst>
          </p:cNvPr>
          <p:cNvSpPr>
            <a:spLocks noGrp="1"/>
          </p:cNvSpPr>
          <p:nvPr>
            <p:ph type="dt" sz="half" idx="10"/>
          </p:nvPr>
        </p:nvSpPr>
        <p:spPr/>
        <p:txBody>
          <a:bodyPr/>
          <a:lstStyle/>
          <a:p>
            <a:fld id="{59DC7705-EA31-4578-8CB2-EF0495809AF3}" type="datetimeFigureOut">
              <a:rPr lang="fr-BE" smtClean="0"/>
              <a:t>06-03-24</a:t>
            </a:fld>
            <a:endParaRPr lang="fr-BE"/>
          </a:p>
        </p:txBody>
      </p:sp>
      <p:sp>
        <p:nvSpPr>
          <p:cNvPr id="6" name="Espace réservé du pied de page 5">
            <a:extLst>
              <a:ext uri="{FF2B5EF4-FFF2-40B4-BE49-F238E27FC236}">
                <a16:creationId xmlns:a16="http://schemas.microsoft.com/office/drawing/2014/main" id="{33802BE4-CE19-D662-57CC-086F666E29BA}"/>
              </a:ext>
            </a:extLst>
          </p:cNvPr>
          <p:cNvSpPr>
            <a:spLocks noGrp="1"/>
          </p:cNvSpPr>
          <p:nvPr>
            <p:ph type="ftr" sz="quarter" idx="11"/>
          </p:nvPr>
        </p:nvSpPr>
        <p:spPr/>
        <p:txBody>
          <a:bodyPr/>
          <a:lstStyle/>
          <a:p>
            <a:endParaRPr lang="fr-BE"/>
          </a:p>
        </p:txBody>
      </p:sp>
      <p:sp>
        <p:nvSpPr>
          <p:cNvPr id="7" name="Espace réservé du numéro de diapositive 6">
            <a:extLst>
              <a:ext uri="{FF2B5EF4-FFF2-40B4-BE49-F238E27FC236}">
                <a16:creationId xmlns:a16="http://schemas.microsoft.com/office/drawing/2014/main" id="{CA7EB618-742A-325E-7EAF-F0B3CD303810}"/>
              </a:ext>
            </a:extLst>
          </p:cNvPr>
          <p:cNvSpPr>
            <a:spLocks noGrp="1"/>
          </p:cNvSpPr>
          <p:nvPr>
            <p:ph type="sldNum" sz="quarter" idx="12"/>
          </p:nvPr>
        </p:nvSpPr>
        <p:spPr/>
        <p:txBody>
          <a:bodyPr/>
          <a:lstStyle/>
          <a:p>
            <a:fld id="{C321E8B4-A162-4DA1-A1ED-DEF81B8634EE}" type="slidenum">
              <a:rPr lang="fr-BE" smtClean="0"/>
              <a:t>‹#›</a:t>
            </a:fld>
            <a:endParaRPr lang="fr-BE"/>
          </a:p>
        </p:txBody>
      </p:sp>
    </p:spTree>
    <p:extLst>
      <p:ext uri="{BB962C8B-B14F-4D97-AF65-F5344CB8AC3E}">
        <p14:creationId xmlns:p14="http://schemas.microsoft.com/office/powerpoint/2010/main" val="2069096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E18B37-E32C-C65D-649F-1E23C1A10EB9}"/>
              </a:ext>
            </a:extLst>
          </p:cNvPr>
          <p:cNvSpPr>
            <a:spLocks noGrp="1"/>
          </p:cNvSpPr>
          <p:nvPr>
            <p:ph type="title"/>
          </p:nvPr>
        </p:nvSpPr>
        <p:spPr>
          <a:xfrm>
            <a:off x="839788" y="365125"/>
            <a:ext cx="10515600" cy="1325563"/>
          </a:xfrm>
        </p:spPr>
        <p:txBody>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825272DD-CEA8-5AD8-7186-EEA7A504CA5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CBFD3339-195C-0E3A-AE0C-E4A032A6E89E}"/>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a:extLst>
              <a:ext uri="{FF2B5EF4-FFF2-40B4-BE49-F238E27FC236}">
                <a16:creationId xmlns:a16="http://schemas.microsoft.com/office/drawing/2014/main" id="{1E77C855-DF5A-D933-3E59-EA354407872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979478E8-80B9-E0D8-0A9A-E897769626CE}"/>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a:extLst>
              <a:ext uri="{FF2B5EF4-FFF2-40B4-BE49-F238E27FC236}">
                <a16:creationId xmlns:a16="http://schemas.microsoft.com/office/drawing/2014/main" id="{A4C3908C-438A-C4B7-906A-3C54FFD10978}"/>
              </a:ext>
            </a:extLst>
          </p:cNvPr>
          <p:cNvSpPr>
            <a:spLocks noGrp="1"/>
          </p:cNvSpPr>
          <p:nvPr>
            <p:ph type="dt" sz="half" idx="10"/>
          </p:nvPr>
        </p:nvSpPr>
        <p:spPr/>
        <p:txBody>
          <a:bodyPr/>
          <a:lstStyle/>
          <a:p>
            <a:fld id="{59DC7705-EA31-4578-8CB2-EF0495809AF3}" type="datetimeFigureOut">
              <a:rPr lang="fr-BE" smtClean="0"/>
              <a:t>06-03-24</a:t>
            </a:fld>
            <a:endParaRPr lang="fr-BE"/>
          </a:p>
        </p:txBody>
      </p:sp>
      <p:sp>
        <p:nvSpPr>
          <p:cNvPr id="8" name="Espace réservé du pied de page 7">
            <a:extLst>
              <a:ext uri="{FF2B5EF4-FFF2-40B4-BE49-F238E27FC236}">
                <a16:creationId xmlns:a16="http://schemas.microsoft.com/office/drawing/2014/main" id="{C6524FB4-D934-10AA-0902-4FC0BEE300FF}"/>
              </a:ext>
            </a:extLst>
          </p:cNvPr>
          <p:cNvSpPr>
            <a:spLocks noGrp="1"/>
          </p:cNvSpPr>
          <p:nvPr>
            <p:ph type="ftr" sz="quarter" idx="11"/>
          </p:nvPr>
        </p:nvSpPr>
        <p:spPr/>
        <p:txBody>
          <a:bodyPr/>
          <a:lstStyle/>
          <a:p>
            <a:endParaRPr lang="fr-BE"/>
          </a:p>
        </p:txBody>
      </p:sp>
      <p:sp>
        <p:nvSpPr>
          <p:cNvPr id="9" name="Espace réservé du numéro de diapositive 8">
            <a:extLst>
              <a:ext uri="{FF2B5EF4-FFF2-40B4-BE49-F238E27FC236}">
                <a16:creationId xmlns:a16="http://schemas.microsoft.com/office/drawing/2014/main" id="{1A2F7A9F-948A-7D01-0308-5338D72159B1}"/>
              </a:ext>
            </a:extLst>
          </p:cNvPr>
          <p:cNvSpPr>
            <a:spLocks noGrp="1"/>
          </p:cNvSpPr>
          <p:nvPr>
            <p:ph type="sldNum" sz="quarter" idx="12"/>
          </p:nvPr>
        </p:nvSpPr>
        <p:spPr/>
        <p:txBody>
          <a:bodyPr/>
          <a:lstStyle/>
          <a:p>
            <a:fld id="{C321E8B4-A162-4DA1-A1ED-DEF81B8634EE}" type="slidenum">
              <a:rPr lang="fr-BE" smtClean="0"/>
              <a:t>‹#›</a:t>
            </a:fld>
            <a:endParaRPr lang="fr-BE"/>
          </a:p>
        </p:txBody>
      </p:sp>
    </p:spTree>
    <p:extLst>
      <p:ext uri="{BB962C8B-B14F-4D97-AF65-F5344CB8AC3E}">
        <p14:creationId xmlns:p14="http://schemas.microsoft.com/office/powerpoint/2010/main" val="1224973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AF9B29-BEF8-8E69-DB21-3366C907B4A0}"/>
              </a:ext>
            </a:extLst>
          </p:cNvPr>
          <p:cNvSpPr>
            <a:spLocks noGrp="1"/>
          </p:cNvSpPr>
          <p:nvPr>
            <p:ph type="title"/>
          </p:nvPr>
        </p:nvSpPr>
        <p:spPr/>
        <p:txBody>
          <a:bodyPr/>
          <a:lstStyle/>
          <a:p>
            <a:r>
              <a:rPr lang="fr-FR"/>
              <a:t>Modifiez le style du titre</a:t>
            </a:r>
            <a:endParaRPr lang="fr-BE"/>
          </a:p>
        </p:txBody>
      </p:sp>
      <p:sp>
        <p:nvSpPr>
          <p:cNvPr id="3" name="Espace réservé de la date 2">
            <a:extLst>
              <a:ext uri="{FF2B5EF4-FFF2-40B4-BE49-F238E27FC236}">
                <a16:creationId xmlns:a16="http://schemas.microsoft.com/office/drawing/2014/main" id="{B4FFFC35-E820-61B1-8488-68A367449109}"/>
              </a:ext>
            </a:extLst>
          </p:cNvPr>
          <p:cNvSpPr>
            <a:spLocks noGrp="1"/>
          </p:cNvSpPr>
          <p:nvPr>
            <p:ph type="dt" sz="half" idx="10"/>
          </p:nvPr>
        </p:nvSpPr>
        <p:spPr/>
        <p:txBody>
          <a:bodyPr/>
          <a:lstStyle/>
          <a:p>
            <a:fld id="{59DC7705-EA31-4578-8CB2-EF0495809AF3}" type="datetimeFigureOut">
              <a:rPr lang="fr-BE" smtClean="0"/>
              <a:t>06-03-24</a:t>
            </a:fld>
            <a:endParaRPr lang="fr-BE"/>
          </a:p>
        </p:txBody>
      </p:sp>
      <p:sp>
        <p:nvSpPr>
          <p:cNvPr id="4" name="Espace réservé du pied de page 3">
            <a:extLst>
              <a:ext uri="{FF2B5EF4-FFF2-40B4-BE49-F238E27FC236}">
                <a16:creationId xmlns:a16="http://schemas.microsoft.com/office/drawing/2014/main" id="{FE03326B-4A04-1979-F7FB-12AA1BBDDC68}"/>
              </a:ext>
            </a:extLst>
          </p:cNvPr>
          <p:cNvSpPr>
            <a:spLocks noGrp="1"/>
          </p:cNvSpPr>
          <p:nvPr>
            <p:ph type="ftr" sz="quarter" idx="11"/>
          </p:nvPr>
        </p:nvSpPr>
        <p:spPr/>
        <p:txBody>
          <a:bodyPr/>
          <a:lstStyle/>
          <a:p>
            <a:endParaRPr lang="fr-BE"/>
          </a:p>
        </p:txBody>
      </p:sp>
      <p:sp>
        <p:nvSpPr>
          <p:cNvPr id="5" name="Espace réservé du numéro de diapositive 4">
            <a:extLst>
              <a:ext uri="{FF2B5EF4-FFF2-40B4-BE49-F238E27FC236}">
                <a16:creationId xmlns:a16="http://schemas.microsoft.com/office/drawing/2014/main" id="{71D81685-1CA6-56D6-81F5-75AD32C640ED}"/>
              </a:ext>
            </a:extLst>
          </p:cNvPr>
          <p:cNvSpPr>
            <a:spLocks noGrp="1"/>
          </p:cNvSpPr>
          <p:nvPr>
            <p:ph type="sldNum" sz="quarter" idx="12"/>
          </p:nvPr>
        </p:nvSpPr>
        <p:spPr/>
        <p:txBody>
          <a:bodyPr/>
          <a:lstStyle/>
          <a:p>
            <a:fld id="{C321E8B4-A162-4DA1-A1ED-DEF81B8634EE}" type="slidenum">
              <a:rPr lang="fr-BE" smtClean="0"/>
              <a:t>‹#›</a:t>
            </a:fld>
            <a:endParaRPr lang="fr-BE"/>
          </a:p>
        </p:txBody>
      </p:sp>
    </p:spTree>
    <p:extLst>
      <p:ext uri="{BB962C8B-B14F-4D97-AF65-F5344CB8AC3E}">
        <p14:creationId xmlns:p14="http://schemas.microsoft.com/office/powerpoint/2010/main" val="25388534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C299929-9A95-1CBC-C8AC-A81C7B5A975E}"/>
              </a:ext>
            </a:extLst>
          </p:cNvPr>
          <p:cNvSpPr>
            <a:spLocks noGrp="1"/>
          </p:cNvSpPr>
          <p:nvPr>
            <p:ph type="dt" sz="half" idx="10"/>
          </p:nvPr>
        </p:nvSpPr>
        <p:spPr/>
        <p:txBody>
          <a:bodyPr/>
          <a:lstStyle/>
          <a:p>
            <a:fld id="{59DC7705-EA31-4578-8CB2-EF0495809AF3}" type="datetimeFigureOut">
              <a:rPr lang="fr-BE" smtClean="0"/>
              <a:t>06-03-24</a:t>
            </a:fld>
            <a:endParaRPr lang="fr-BE"/>
          </a:p>
        </p:txBody>
      </p:sp>
      <p:sp>
        <p:nvSpPr>
          <p:cNvPr id="3" name="Espace réservé du pied de page 2">
            <a:extLst>
              <a:ext uri="{FF2B5EF4-FFF2-40B4-BE49-F238E27FC236}">
                <a16:creationId xmlns:a16="http://schemas.microsoft.com/office/drawing/2014/main" id="{FEF7C106-21E0-EF5C-0553-5406470AAF66}"/>
              </a:ext>
            </a:extLst>
          </p:cNvPr>
          <p:cNvSpPr>
            <a:spLocks noGrp="1"/>
          </p:cNvSpPr>
          <p:nvPr>
            <p:ph type="ftr" sz="quarter" idx="11"/>
          </p:nvPr>
        </p:nvSpPr>
        <p:spPr/>
        <p:txBody>
          <a:bodyPr/>
          <a:lstStyle/>
          <a:p>
            <a:endParaRPr lang="fr-BE"/>
          </a:p>
        </p:txBody>
      </p:sp>
      <p:sp>
        <p:nvSpPr>
          <p:cNvPr id="4" name="Espace réservé du numéro de diapositive 3">
            <a:extLst>
              <a:ext uri="{FF2B5EF4-FFF2-40B4-BE49-F238E27FC236}">
                <a16:creationId xmlns:a16="http://schemas.microsoft.com/office/drawing/2014/main" id="{2D17B61B-B8E4-4338-75CE-87313136B392}"/>
              </a:ext>
            </a:extLst>
          </p:cNvPr>
          <p:cNvSpPr>
            <a:spLocks noGrp="1"/>
          </p:cNvSpPr>
          <p:nvPr>
            <p:ph type="sldNum" sz="quarter" idx="12"/>
          </p:nvPr>
        </p:nvSpPr>
        <p:spPr/>
        <p:txBody>
          <a:bodyPr/>
          <a:lstStyle/>
          <a:p>
            <a:fld id="{C321E8B4-A162-4DA1-A1ED-DEF81B8634EE}" type="slidenum">
              <a:rPr lang="fr-BE" smtClean="0"/>
              <a:t>‹#›</a:t>
            </a:fld>
            <a:endParaRPr lang="fr-BE"/>
          </a:p>
        </p:txBody>
      </p:sp>
    </p:spTree>
    <p:extLst>
      <p:ext uri="{BB962C8B-B14F-4D97-AF65-F5344CB8AC3E}">
        <p14:creationId xmlns:p14="http://schemas.microsoft.com/office/powerpoint/2010/main" val="40261786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1DECA7-2E8A-8540-A020-AE5D59B8063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du contenu 2">
            <a:extLst>
              <a:ext uri="{FF2B5EF4-FFF2-40B4-BE49-F238E27FC236}">
                <a16:creationId xmlns:a16="http://schemas.microsoft.com/office/drawing/2014/main" id="{F82D99D1-34E5-E020-316E-8E15342B38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a:extLst>
              <a:ext uri="{FF2B5EF4-FFF2-40B4-BE49-F238E27FC236}">
                <a16:creationId xmlns:a16="http://schemas.microsoft.com/office/drawing/2014/main" id="{85663478-CC8B-3E24-520F-AB51D8A711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75E7E6A-D706-CEDA-AF7B-BA70BABADF03}"/>
              </a:ext>
            </a:extLst>
          </p:cNvPr>
          <p:cNvSpPr>
            <a:spLocks noGrp="1"/>
          </p:cNvSpPr>
          <p:nvPr>
            <p:ph type="dt" sz="half" idx="10"/>
          </p:nvPr>
        </p:nvSpPr>
        <p:spPr/>
        <p:txBody>
          <a:bodyPr/>
          <a:lstStyle/>
          <a:p>
            <a:fld id="{59DC7705-EA31-4578-8CB2-EF0495809AF3}" type="datetimeFigureOut">
              <a:rPr lang="fr-BE" smtClean="0"/>
              <a:t>06-03-24</a:t>
            </a:fld>
            <a:endParaRPr lang="fr-BE"/>
          </a:p>
        </p:txBody>
      </p:sp>
      <p:sp>
        <p:nvSpPr>
          <p:cNvPr id="6" name="Espace réservé du pied de page 5">
            <a:extLst>
              <a:ext uri="{FF2B5EF4-FFF2-40B4-BE49-F238E27FC236}">
                <a16:creationId xmlns:a16="http://schemas.microsoft.com/office/drawing/2014/main" id="{61160042-04A5-F250-F34A-AF8A82734F55}"/>
              </a:ext>
            </a:extLst>
          </p:cNvPr>
          <p:cNvSpPr>
            <a:spLocks noGrp="1"/>
          </p:cNvSpPr>
          <p:nvPr>
            <p:ph type="ftr" sz="quarter" idx="11"/>
          </p:nvPr>
        </p:nvSpPr>
        <p:spPr/>
        <p:txBody>
          <a:bodyPr/>
          <a:lstStyle/>
          <a:p>
            <a:endParaRPr lang="fr-BE"/>
          </a:p>
        </p:txBody>
      </p:sp>
      <p:sp>
        <p:nvSpPr>
          <p:cNvPr id="7" name="Espace réservé du numéro de diapositive 6">
            <a:extLst>
              <a:ext uri="{FF2B5EF4-FFF2-40B4-BE49-F238E27FC236}">
                <a16:creationId xmlns:a16="http://schemas.microsoft.com/office/drawing/2014/main" id="{FD6FB01F-251F-8DA6-E612-4415C8EC9604}"/>
              </a:ext>
            </a:extLst>
          </p:cNvPr>
          <p:cNvSpPr>
            <a:spLocks noGrp="1"/>
          </p:cNvSpPr>
          <p:nvPr>
            <p:ph type="sldNum" sz="quarter" idx="12"/>
          </p:nvPr>
        </p:nvSpPr>
        <p:spPr/>
        <p:txBody>
          <a:bodyPr/>
          <a:lstStyle/>
          <a:p>
            <a:fld id="{C321E8B4-A162-4DA1-A1ED-DEF81B8634EE}" type="slidenum">
              <a:rPr lang="fr-BE" smtClean="0"/>
              <a:t>‹#›</a:t>
            </a:fld>
            <a:endParaRPr lang="fr-BE"/>
          </a:p>
        </p:txBody>
      </p:sp>
    </p:spTree>
    <p:extLst>
      <p:ext uri="{BB962C8B-B14F-4D97-AF65-F5344CB8AC3E}">
        <p14:creationId xmlns:p14="http://schemas.microsoft.com/office/powerpoint/2010/main" val="9979227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FA6B38-169B-5E50-8D79-6C34ED09783D}"/>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pour une image  2">
            <a:extLst>
              <a:ext uri="{FF2B5EF4-FFF2-40B4-BE49-F238E27FC236}">
                <a16:creationId xmlns:a16="http://schemas.microsoft.com/office/drawing/2014/main" id="{16557052-C231-FA6C-5FE5-C040581285F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a:extLst>
              <a:ext uri="{FF2B5EF4-FFF2-40B4-BE49-F238E27FC236}">
                <a16:creationId xmlns:a16="http://schemas.microsoft.com/office/drawing/2014/main" id="{E43A66F4-A606-26C2-13F6-CE2C4A6487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97ECC9E-07E0-0946-384C-9139639C70BD}"/>
              </a:ext>
            </a:extLst>
          </p:cNvPr>
          <p:cNvSpPr>
            <a:spLocks noGrp="1"/>
          </p:cNvSpPr>
          <p:nvPr>
            <p:ph type="dt" sz="half" idx="10"/>
          </p:nvPr>
        </p:nvSpPr>
        <p:spPr/>
        <p:txBody>
          <a:bodyPr/>
          <a:lstStyle/>
          <a:p>
            <a:fld id="{59DC7705-EA31-4578-8CB2-EF0495809AF3}" type="datetimeFigureOut">
              <a:rPr lang="fr-BE" smtClean="0"/>
              <a:t>06-03-24</a:t>
            </a:fld>
            <a:endParaRPr lang="fr-BE"/>
          </a:p>
        </p:txBody>
      </p:sp>
      <p:sp>
        <p:nvSpPr>
          <p:cNvPr id="6" name="Espace réservé du pied de page 5">
            <a:extLst>
              <a:ext uri="{FF2B5EF4-FFF2-40B4-BE49-F238E27FC236}">
                <a16:creationId xmlns:a16="http://schemas.microsoft.com/office/drawing/2014/main" id="{4B51E308-DD55-2A46-4ADC-C96A122C87AB}"/>
              </a:ext>
            </a:extLst>
          </p:cNvPr>
          <p:cNvSpPr>
            <a:spLocks noGrp="1"/>
          </p:cNvSpPr>
          <p:nvPr>
            <p:ph type="ftr" sz="quarter" idx="11"/>
          </p:nvPr>
        </p:nvSpPr>
        <p:spPr/>
        <p:txBody>
          <a:bodyPr/>
          <a:lstStyle/>
          <a:p>
            <a:endParaRPr lang="fr-BE"/>
          </a:p>
        </p:txBody>
      </p:sp>
      <p:sp>
        <p:nvSpPr>
          <p:cNvPr id="7" name="Espace réservé du numéro de diapositive 6">
            <a:extLst>
              <a:ext uri="{FF2B5EF4-FFF2-40B4-BE49-F238E27FC236}">
                <a16:creationId xmlns:a16="http://schemas.microsoft.com/office/drawing/2014/main" id="{E8D512C9-10CB-AE22-111C-05B7B0471791}"/>
              </a:ext>
            </a:extLst>
          </p:cNvPr>
          <p:cNvSpPr>
            <a:spLocks noGrp="1"/>
          </p:cNvSpPr>
          <p:nvPr>
            <p:ph type="sldNum" sz="quarter" idx="12"/>
          </p:nvPr>
        </p:nvSpPr>
        <p:spPr/>
        <p:txBody>
          <a:bodyPr/>
          <a:lstStyle/>
          <a:p>
            <a:fld id="{C321E8B4-A162-4DA1-A1ED-DEF81B8634EE}" type="slidenum">
              <a:rPr lang="fr-BE" smtClean="0"/>
              <a:t>‹#›</a:t>
            </a:fld>
            <a:endParaRPr lang="fr-BE"/>
          </a:p>
        </p:txBody>
      </p:sp>
    </p:spTree>
    <p:extLst>
      <p:ext uri="{BB962C8B-B14F-4D97-AF65-F5344CB8AC3E}">
        <p14:creationId xmlns:p14="http://schemas.microsoft.com/office/powerpoint/2010/main" val="3605027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2D512593-E9A1-903B-F64B-19D862E82AA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1DBC20D5-5972-31C8-5BCE-3621A0D96F7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B881883D-4BB8-43BE-A097-ABD077C9B8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9DC7705-EA31-4578-8CB2-EF0495809AF3}" type="datetimeFigureOut">
              <a:rPr lang="fr-BE" smtClean="0"/>
              <a:t>06-03-24</a:t>
            </a:fld>
            <a:endParaRPr lang="fr-BE"/>
          </a:p>
        </p:txBody>
      </p:sp>
      <p:sp>
        <p:nvSpPr>
          <p:cNvPr id="5" name="Espace réservé du pied de page 4">
            <a:extLst>
              <a:ext uri="{FF2B5EF4-FFF2-40B4-BE49-F238E27FC236}">
                <a16:creationId xmlns:a16="http://schemas.microsoft.com/office/drawing/2014/main" id="{68521E8C-89A8-6DB9-1648-DBB19F9F6BE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BE"/>
          </a:p>
        </p:txBody>
      </p:sp>
      <p:sp>
        <p:nvSpPr>
          <p:cNvPr id="6" name="Espace réservé du numéro de diapositive 5">
            <a:extLst>
              <a:ext uri="{FF2B5EF4-FFF2-40B4-BE49-F238E27FC236}">
                <a16:creationId xmlns:a16="http://schemas.microsoft.com/office/drawing/2014/main" id="{52EB8489-FBD1-5366-3023-B506910FBA6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321E8B4-A162-4DA1-A1ED-DEF81B8634EE}" type="slidenum">
              <a:rPr lang="fr-BE" smtClean="0"/>
              <a:t>‹#›</a:t>
            </a:fld>
            <a:endParaRPr lang="fr-BE"/>
          </a:p>
        </p:txBody>
      </p:sp>
    </p:spTree>
    <p:extLst>
      <p:ext uri="{BB962C8B-B14F-4D97-AF65-F5344CB8AC3E}">
        <p14:creationId xmlns:p14="http://schemas.microsoft.com/office/powerpoint/2010/main" val="5106579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hyperlink" Target="https://emploi.belgique.be/fr/themes/bien-etre-au-travail/la-surveillance-de-la-sante-des-travailleurs/la-procedure-specifique" TargetMode="External"/><Relationship Id="rId2" Type="http://schemas.openxmlformats.org/officeDocument/2006/relationships/image" Target="../media/image7.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F436B612-7D7E-3E51-7E0C-F3641356F676}"/>
              </a:ext>
            </a:extLst>
          </p:cNvPr>
          <p:cNvSpPr>
            <a:spLocks noGrp="1"/>
          </p:cNvSpPr>
          <p:nvPr>
            <p:ph type="subTitle" idx="1"/>
          </p:nvPr>
        </p:nvSpPr>
        <p:spPr>
          <a:xfrm>
            <a:off x="625734" y="2923029"/>
            <a:ext cx="4440788" cy="1788930"/>
          </a:xfrm>
        </p:spPr>
        <p:txBody>
          <a:bodyPr>
            <a:normAutofit/>
          </a:bodyPr>
          <a:lstStyle/>
          <a:p>
            <a:pPr algn="l"/>
            <a:r>
              <a:rPr lang="fr-BE" dirty="0"/>
              <a:t>Contestation de la décision </a:t>
            </a:r>
            <a:r>
              <a:rPr lang="fr-BE" b="1" dirty="0"/>
              <a:t>d’inaptitude médicale définitive</a:t>
            </a:r>
          </a:p>
        </p:txBody>
      </p:sp>
      <p:pic>
        <p:nvPicPr>
          <p:cNvPr id="5" name="Image 4">
            <a:extLst>
              <a:ext uri="{FF2B5EF4-FFF2-40B4-BE49-F238E27FC236}">
                <a16:creationId xmlns:a16="http://schemas.microsoft.com/office/drawing/2014/main" id="{6B33917C-3CB0-CD6D-85C6-25A6CAFE32E5}"/>
              </a:ext>
            </a:extLst>
          </p:cNvPr>
          <p:cNvPicPr>
            <a:picLocks noChangeAspect="1"/>
          </p:cNvPicPr>
          <p:nvPr/>
        </p:nvPicPr>
        <p:blipFill rotWithShape="1">
          <a:blip r:embed="rId2"/>
          <a:srcRect r="2" b="781"/>
          <a:stretch/>
        </p:blipFill>
        <p:spPr>
          <a:xfrm>
            <a:off x="5349241" y="0"/>
            <a:ext cx="6842759" cy="6857990"/>
          </a:xfrm>
          <a:prstGeom prst="rect">
            <a:avLst/>
          </a:prstGeom>
        </p:spPr>
      </p:pic>
      <p:sp>
        <p:nvSpPr>
          <p:cNvPr id="2" name="Espace réservé du pied de page 1">
            <a:extLst>
              <a:ext uri="{FF2B5EF4-FFF2-40B4-BE49-F238E27FC236}">
                <a16:creationId xmlns:a16="http://schemas.microsoft.com/office/drawing/2014/main" id="{F637FD37-AFB2-F8DA-55D7-2268562D6D2D}"/>
              </a:ext>
            </a:extLst>
          </p:cNvPr>
          <p:cNvSpPr>
            <a:spLocks noGrp="1"/>
          </p:cNvSpPr>
          <p:nvPr>
            <p:ph type="ftr" sz="quarter" idx="11"/>
          </p:nvPr>
        </p:nvSpPr>
        <p:spPr>
          <a:xfrm>
            <a:off x="3478763" y="6375011"/>
            <a:ext cx="4114800" cy="365125"/>
          </a:xfrm>
        </p:spPr>
        <p:txBody>
          <a:bodyPr/>
          <a:lstStyle/>
          <a:p>
            <a:r>
              <a:rPr lang="fr-BE" dirty="0"/>
              <a:t>© SOS Burnout Belgique</a:t>
            </a:r>
          </a:p>
        </p:txBody>
      </p:sp>
    </p:spTree>
    <p:extLst>
      <p:ext uri="{BB962C8B-B14F-4D97-AF65-F5344CB8AC3E}">
        <p14:creationId xmlns:p14="http://schemas.microsoft.com/office/powerpoint/2010/main" val="2639730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9E0D0BE-5532-564D-13FD-DE5B696A047D}"/>
              </a:ext>
            </a:extLst>
          </p:cNvPr>
          <p:cNvSpPr>
            <a:spLocks noGrp="1"/>
          </p:cNvSpPr>
          <p:nvPr>
            <p:ph type="ctrTitle"/>
          </p:nvPr>
        </p:nvSpPr>
        <p:spPr>
          <a:xfrm>
            <a:off x="5057190" y="1340049"/>
            <a:ext cx="6321677" cy="2519265"/>
          </a:xfrm>
        </p:spPr>
        <p:txBody>
          <a:bodyPr>
            <a:normAutofit/>
          </a:bodyPr>
          <a:lstStyle/>
          <a:p>
            <a:r>
              <a:rPr lang="fr-BE" sz="1800" dirty="0">
                <a:latin typeface="Century Gothic"/>
              </a:rPr>
              <a:t>Si vous n’êtes pas d’accord avec la décision d’inaptitude définitive posée par le conseiller en prévention-médecin </a:t>
            </a:r>
            <a:r>
              <a:rPr lang="fr-FR" sz="1800" dirty="0">
                <a:solidFill>
                  <a:srgbClr val="343A40"/>
                </a:solidFill>
                <a:latin typeface="Century Gothic"/>
              </a:rPr>
              <a:t>du travail, </a:t>
            </a:r>
            <a:r>
              <a:rPr lang="fr-BE" sz="1800" dirty="0">
                <a:latin typeface="Century Gothic"/>
              </a:rPr>
              <a:t>vous avez la possibilité </a:t>
            </a:r>
            <a:r>
              <a:rPr lang="fr-BE" sz="1800" b="1" dirty="0">
                <a:solidFill>
                  <a:srgbClr val="00CC99"/>
                </a:solidFill>
                <a:latin typeface="Century Gothic"/>
              </a:rPr>
              <a:t>d’introduire un recours.</a:t>
            </a:r>
            <a:br>
              <a:rPr lang="fr-BE" sz="1800" b="1" dirty="0">
                <a:latin typeface="Century Gothic" panose="020B0502020202020204" pitchFamily="34" charset="0"/>
              </a:rPr>
            </a:br>
            <a:br>
              <a:rPr lang="fr-BE" sz="1800" b="1" dirty="0">
                <a:latin typeface="Century Gothic" panose="020B0502020202020204" pitchFamily="34" charset="0"/>
              </a:rPr>
            </a:br>
            <a:endParaRPr lang="fr-BE" sz="1800" b="1" dirty="0">
              <a:solidFill>
                <a:srgbClr val="00CC99"/>
              </a:solidFill>
              <a:latin typeface="Century Gothic" panose="020B0502020202020204" pitchFamily="34" charset="0"/>
            </a:endParaRPr>
          </a:p>
        </p:txBody>
      </p:sp>
      <p:pic>
        <p:nvPicPr>
          <p:cNvPr id="4" name="Picture 2" descr="Gratuit Ampoule Photos">
            <a:extLst>
              <a:ext uri="{FF2B5EF4-FFF2-40B4-BE49-F238E27FC236}">
                <a16:creationId xmlns:a16="http://schemas.microsoft.com/office/drawing/2014/main" id="{B2E18FF3-6466-4F8E-1B74-0B3D7529942D}"/>
              </a:ext>
            </a:extLst>
          </p:cNvPr>
          <p:cNvPicPr>
            <a:picLocks noChangeAspect="1" noChangeArrowheads="1"/>
          </p:cNvPicPr>
          <p:nvPr/>
        </p:nvPicPr>
        <p:blipFill rotWithShape="1">
          <a:blip r:embed="rId2">
            <a:alphaModFix amt="70000"/>
            <a:extLst>
              <a:ext uri="{28A0092B-C50C-407E-A947-70E740481C1C}">
                <a14:useLocalDpi xmlns:a14="http://schemas.microsoft.com/office/drawing/2010/main" val="0"/>
              </a:ext>
            </a:extLst>
          </a:blip>
          <a:srcRect l="15760" r="16329"/>
          <a:stretch/>
        </p:blipFill>
        <p:spPr bwMode="auto">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a:noFill/>
          <a:extLst>
            <a:ext uri="{909E8E84-426E-40DD-AFC4-6F175D3DCCD1}">
              <a14:hiddenFill xmlns:a14="http://schemas.microsoft.com/office/drawing/2010/main">
                <a:solidFill>
                  <a:srgbClr val="FFFFFF"/>
                </a:solidFill>
              </a14:hiddenFill>
            </a:ext>
          </a:extLst>
        </p:spPr>
      </p:pic>
      <p:sp>
        <p:nvSpPr>
          <p:cNvPr id="5" name="Espace réservé du pied de page 1">
            <a:extLst>
              <a:ext uri="{FF2B5EF4-FFF2-40B4-BE49-F238E27FC236}">
                <a16:creationId xmlns:a16="http://schemas.microsoft.com/office/drawing/2014/main" id="{9179606F-62B0-BFD8-53C5-1C85194AD997}"/>
              </a:ext>
            </a:extLst>
          </p:cNvPr>
          <p:cNvSpPr>
            <a:spLocks noGrp="1"/>
          </p:cNvSpPr>
          <p:nvPr>
            <p:ph type="ftr" sz="quarter" idx="11"/>
          </p:nvPr>
        </p:nvSpPr>
        <p:spPr>
          <a:xfrm>
            <a:off x="3478763" y="6375011"/>
            <a:ext cx="4114800" cy="365125"/>
          </a:xfrm>
        </p:spPr>
        <p:txBody>
          <a:bodyPr/>
          <a:lstStyle/>
          <a:p>
            <a:r>
              <a:rPr lang="fr-BE" dirty="0"/>
              <a:t>© SOS Burnout Belgique</a:t>
            </a:r>
          </a:p>
        </p:txBody>
      </p:sp>
    </p:spTree>
    <p:extLst>
      <p:ext uri="{BB962C8B-B14F-4D97-AF65-F5344CB8AC3E}">
        <p14:creationId xmlns:p14="http://schemas.microsoft.com/office/powerpoint/2010/main" val="2922541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3BC15C-01B2-5B0E-7500-EC9CFCC1CC71}"/>
              </a:ext>
            </a:extLst>
          </p:cNvPr>
          <p:cNvSpPr>
            <a:spLocks noGrp="1"/>
          </p:cNvSpPr>
          <p:nvPr>
            <p:ph type="ctrTitle"/>
          </p:nvPr>
        </p:nvSpPr>
        <p:spPr>
          <a:xfrm>
            <a:off x="1813249" y="787610"/>
            <a:ext cx="9144000" cy="514836"/>
          </a:xfrm>
        </p:spPr>
        <p:txBody>
          <a:bodyPr>
            <a:normAutofit/>
          </a:bodyPr>
          <a:lstStyle/>
          <a:p>
            <a:pPr algn="l"/>
            <a:r>
              <a:rPr lang="fr-BE" sz="1800" u="sng" dirty="0">
                <a:latin typeface="Century Gothic" panose="020B0502020202020204" pitchFamily="34" charset="0"/>
              </a:rPr>
              <a:t>Procédure à suivre :</a:t>
            </a:r>
          </a:p>
        </p:txBody>
      </p:sp>
      <p:sp>
        <p:nvSpPr>
          <p:cNvPr id="3" name="Sous-titre 2">
            <a:extLst>
              <a:ext uri="{FF2B5EF4-FFF2-40B4-BE49-F238E27FC236}">
                <a16:creationId xmlns:a16="http://schemas.microsoft.com/office/drawing/2014/main" id="{9B1A1E28-C007-2855-3EED-86CC1CE162B5}"/>
              </a:ext>
            </a:extLst>
          </p:cNvPr>
          <p:cNvSpPr>
            <a:spLocks noGrp="1"/>
          </p:cNvSpPr>
          <p:nvPr>
            <p:ph type="subTitle" idx="1"/>
          </p:nvPr>
        </p:nvSpPr>
        <p:spPr>
          <a:xfrm>
            <a:off x="1617306" y="1746601"/>
            <a:ext cx="10207690" cy="3666930"/>
          </a:xfrm>
        </p:spPr>
        <p:txBody>
          <a:bodyPr>
            <a:normAutofit fontScale="25000" lnSpcReduction="20000"/>
          </a:bodyPr>
          <a:lstStyle/>
          <a:p>
            <a:pPr algn="l"/>
            <a:r>
              <a:rPr lang="fr-FR" sz="7200" b="0" i="0" dirty="0">
                <a:solidFill>
                  <a:srgbClr val="343A40"/>
                </a:solidFill>
                <a:effectLst/>
                <a:latin typeface="Century Gothic" panose="020B0502020202020204" pitchFamily="34" charset="0"/>
              </a:rPr>
              <a:t>Vous devez </a:t>
            </a:r>
            <a:r>
              <a:rPr lang="fr-FR" sz="7200" b="1" i="0" dirty="0">
                <a:solidFill>
                  <a:srgbClr val="343A40"/>
                </a:solidFill>
                <a:effectLst/>
                <a:latin typeface="Century Gothic" panose="020B0502020202020204" pitchFamily="34" charset="0"/>
              </a:rPr>
              <a:t>adresser</a:t>
            </a:r>
            <a:r>
              <a:rPr lang="fr-FR" sz="7200" b="0" i="0" dirty="0">
                <a:solidFill>
                  <a:srgbClr val="343A40"/>
                </a:solidFill>
                <a:effectLst/>
                <a:latin typeface="Century Gothic" panose="020B0502020202020204" pitchFamily="34" charset="0"/>
              </a:rPr>
              <a:t>, dans les 21 jours de la réception de la décision, un envoi </a:t>
            </a:r>
            <a:r>
              <a:rPr lang="fr-FR" sz="7200" b="1" i="0" dirty="0">
                <a:solidFill>
                  <a:srgbClr val="343A40"/>
                </a:solidFill>
                <a:effectLst/>
                <a:latin typeface="Century Gothic" panose="020B0502020202020204" pitchFamily="34" charset="0"/>
              </a:rPr>
              <a:t>recommandé</a:t>
            </a:r>
            <a:r>
              <a:rPr lang="fr-FR" sz="7200" b="0" i="0" dirty="0">
                <a:solidFill>
                  <a:srgbClr val="343A40"/>
                </a:solidFill>
                <a:effectLst/>
                <a:latin typeface="Century Gothic" panose="020B0502020202020204" pitchFamily="34" charset="0"/>
              </a:rPr>
              <a:t> au médecin-inspecteur social de la direction régionale de Comité Bien-Etre. </a:t>
            </a:r>
          </a:p>
          <a:p>
            <a:pPr algn="l"/>
            <a:endParaRPr lang="fr-FR" sz="7200" dirty="0">
              <a:solidFill>
                <a:srgbClr val="343A40"/>
              </a:solidFill>
              <a:latin typeface="Century Gothic" panose="020B0502020202020204" pitchFamily="34" charset="0"/>
            </a:endParaRPr>
          </a:p>
          <a:p>
            <a:pPr algn="l"/>
            <a:r>
              <a:rPr lang="fr-FR" sz="7200" b="0" i="0" dirty="0">
                <a:solidFill>
                  <a:srgbClr val="343A40"/>
                </a:solidFill>
                <a:effectLst/>
                <a:latin typeface="Century Gothic" panose="020B0502020202020204" pitchFamily="34" charset="0"/>
              </a:rPr>
              <a:t>L’envoi doit contenir :</a:t>
            </a:r>
          </a:p>
          <a:p>
            <a:pPr algn="l"/>
            <a:r>
              <a:rPr lang="fr-FR" sz="7200" dirty="0">
                <a:solidFill>
                  <a:srgbClr val="343A40"/>
                </a:solidFill>
                <a:latin typeface="Century Gothic" panose="020B0502020202020204" pitchFamily="34" charset="0"/>
              </a:rPr>
              <a:t>- </a:t>
            </a:r>
            <a:r>
              <a:rPr lang="fr-FR" sz="7200" b="0" i="0" dirty="0">
                <a:solidFill>
                  <a:srgbClr val="343A40"/>
                </a:solidFill>
                <a:effectLst/>
                <a:latin typeface="Century Gothic" panose="020B0502020202020204" pitchFamily="34" charset="0"/>
              </a:rPr>
              <a:t>la date à laquelle la décision a été transmise au travailleur;</a:t>
            </a:r>
          </a:p>
          <a:p>
            <a:pPr algn="l"/>
            <a:r>
              <a:rPr lang="fr-FR" sz="7200" dirty="0">
                <a:solidFill>
                  <a:srgbClr val="343A40"/>
                </a:solidFill>
                <a:latin typeface="Century Gothic" panose="020B0502020202020204" pitchFamily="34" charset="0"/>
              </a:rPr>
              <a:t>- </a:t>
            </a:r>
            <a:r>
              <a:rPr lang="fr-FR" sz="7200" b="0" i="0" dirty="0">
                <a:solidFill>
                  <a:srgbClr val="343A40"/>
                </a:solidFill>
                <a:effectLst/>
                <a:latin typeface="Century Gothic" panose="020B0502020202020204" pitchFamily="34" charset="0"/>
              </a:rPr>
              <a:t>les coordonnées du conseiller en prévention-médecin du travail;</a:t>
            </a:r>
          </a:p>
          <a:p>
            <a:pPr algn="l"/>
            <a:r>
              <a:rPr lang="fr-FR" sz="7200" dirty="0">
                <a:solidFill>
                  <a:srgbClr val="343A40"/>
                </a:solidFill>
                <a:latin typeface="Century Gothic" panose="020B0502020202020204" pitchFamily="34" charset="0"/>
              </a:rPr>
              <a:t>- </a:t>
            </a:r>
            <a:r>
              <a:rPr lang="fr-FR" sz="7200" b="0" i="0" dirty="0">
                <a:solidFill>
                  <a:srgbClr val="343A40"/>
                </a:solidFill>
                <a:effectLst/>
                <a:latin typeface="Century Gothic" panose="020B0502020202020204" pitchFamily="34" charset="0"/>
              </a:rPr>
              <a:t>les coordonnées du médecin traitant du travailleur;</a:t>
            </a:r>
          </a:p>
          <a:p>
            <a:pPr algn="l"/>
            <a:r>
              <a:rPr lang="fr-FR" sz="7200" dirty="0">
                <a:solidFill>
                  <a:srgbClr val="343A40"/>
                </a:solidFill>
                <a:latin typeface="Century Gothic" panose="020B0502020202020204" pitchFamily="34" charset="0"/>
              </a:rPr>
              <a:t>- </a:t>
            </a:r>
            <a:r>
              <a:rPr lang="fr-FR" sz="7200" b="0" i="0" dirty="0">
                <a:solidFill>
                  <a:srgbClr val="343A40"/>
                </a:solidFill>
                <a:effectLst/>
                <a:latin typeface="Century Gothic" panose="020B0502020202020204" pitchFamily="34" charset="0"/>
              </a:rPr>
              <a:t>les coordonnées du travailleur </a:t>
            </a:r>
          </a:p>
          <a:p>
            <a:pPr algn="l"/>
            <a:r>
              <a:rPr lang="fr-FR" sz="7200" dirty="0">
                <a:solidFill>
                  <a:srgbClr val="343A40"/>
                </a:solidFill>
                <a:latin typeface="Century Gothic" panose="020B0502020202020204" pitchFamily="34" charset="0"/>
              </a:rPr>
              <a:t>- </a:t>
            </a:r>
            <a:r>
              <a:rPr lang="fr-FR" sz="7200" b="0" i="0" dirty="0">
                <a:solidFill>
                  <a:srgbClr val="343A40"/>
                </a:solidFill>
                <a:effectLst/>
                <a:latin typeface="Century Gothic" panose="020B0502020202020204" pitchFamily="34" charset="0"/>
              </a:rPr>
              <a:t>Une copie du formulaire d'évaluation de réintégration contenant la décision contestée</a:t>
            </a:r>
          </a:p>
          <a:p>
            <a:pPr algn="l"/>
            <a:endParaRPr lang="fr-FR" sz="7200" dirty="0">
              <a:solidFill>
                <a:srgbClr val="343A40"/>
              </a:solidFill>
              <a:latin typeface="Century Gothic" panose="020B0502020202020204" pitchFamily="34" charset="0"/>
            </a:endParaRPr>
          </a:p>
          <a:p>
            <a:pPr algn="l"/>
            <a:r>
              <a:rPr lang="fr-FR" sz="7200" b="0" i="0" dirty="0">
                <a:solidFill>
                  <a:srgbClr val="343A40"/>
                </a:solidFill>
                <a:effectLst/>
                <a:latin typeface="Century Gothic" panose="020B0502020202020204" pitchFamily="34" charset="0"/>
              </a:rPr>
              <a:t>Vous devez </a:t>
            </a:r>
            <a:r>
              <a:rPr lang="fr-FR" sz="7200" dirty="0">
                <a:solidFill>
                  <a:srgbClr val="343A40"/>
                </a:solidFill>
                <a:latin typeface="Century Gothic" panose="020B0502020202020204" pitchFamily="34" charset="0"/>
              </a:rPr>
              <a:t>é</a:t>
            </a:r>
            <a:r>
              <a:rPr lang="fr-FR" sz="7200" b="0" i="0" dirty="0">
                <a:solidFill>
                  <a:srgbClr val="343A40"/>
                </a:solidFill>
                <a:effectLst/>
                <a:latin typeface="Century Gothic" panose="020B0502020202020204" pitchFamily="34" charset="0"/>
              </a:rPr>
              <a:t>galement </a:t>
            </a:r>
            <a:r>
              <a:rPr lang="fr-FR" sz="7200" b="1" i="0" dirty="0">
                <a:solidFill>
                  <a:srgbClr val="343A40"/>
                </a:solidFill>
                <a:effectLst/>
                <a:latin typeface="Century Gothic" panose="020B0502020202020204" pitchFamily="34" charset="0"/>
              </a:rPr>
              <a:t>informer l'employeur </a:t>
            </a:r>
            <a:r>
              <a:rPr lang="fr-FR" sz="7200" b="0" i="0" dirty="0">
                <a:solidFill>
                  <a:srgbClr val="343A40"/>
                </a:solidFill>
                <a:effectLst/>
                <a:latin typeface="Century Gothic" panose="020B0502020202020204" pitchFamily="34" charset="0"/>
              </a:rPr>
              <a:t>du fait que vous contestez l'évaluation.</a:t>
            </a:r>
          </a:p>
          <a:p>
            <a:pPr algn="l"/>
            <a:endParaRPr lang="fr-FR" sz="7200" b="0" i="0" dirty="0">
              <a:solidFill>
                <a:srgbClr val="343A40"/>
              </a:solidFill>
              <a:effectLst/>
              <a:latin typeface="Century Gothic" panose="020B0502020202020204" pitchFamily="34" charset="0"/>
            </a:endParaRPr>
          </a:p>
          <a:p>
            <a:endParaRPr lang="fr-BE" dirty="0"/>
          </a:p>
        </p:txBody>
      </p:sp>
      <p:sp>
        <p:nvSpPr>
          <p:cNvPr id="4" name="Freeform 2">
            <a:extLst>
              <a:ext uri="{FF2B5EF4-FFF2-40B4-BE49-F238E27FC236}">
                <a16:creationId xmlns:a16="http://schemas.microsoft.com/office/drawing/2014/main" id="{D7BF1435-5093-185B-3D30-BB712729583A}"/>
              </a:ext>
            </a:extLst>
          </p:cNvPr>
          <p:cNvSpPr/>
          <p:nvPr/>
        </p:nvSpPr>
        <p:spPr>
          <a:xfrm>
            <a:off x="0" y="-162082"/>
            <a:ext cx="4340511" cy="4340511"/>
          </a:xfrm>
          <a:custGeom>
            <a:avLst/>
            <a:gdLst/>
            <a:ahLst/>
            <a:cxnLst/>
            <a:rect l="l" t="t" r="r" b="b"/>
            <a:pathLst>
              <a:path w="6510766" h="6510766">
                <a:moveTo>
                  <a:pt x="0" y="0"/>
                </a:moveTo>
                <a:lnTo>
                  <a:pt x="6510766" y="0"/>
                </a:lnTo>
                <a:lnTo>
                  <a:pt x="6510766" y="6510766"/>
                </a:lnTo>
                <a:lnTo>
                  <a:pt x="0" y="651076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fr-BE" sz="1200"/>
          </a:p>
        </p:txBody>
      </p:sp>
      <p:sp>
        <p:nvSpPr>
          <p:cNvPr id="5" name="Espace réservé du pied de page 1">
            <a:extLst>
              <a:ext uri="{FF2B5EF4-FFF2-40B4-BE49-F238E27FC236}">
                <a16:creationId xmlns:a16="http://schemas.microsoft.com/office/drawing/2014/main" id="{75455DC8-3984-F733-98F6-15A663C227EF}"/>
              </a:ext>
            </a:extLst>
          </p:cNvPr>
          <p:cNvSpPr>
            <a:spLocks noGrp="1"/>
          </p:cNvSpPr>
          <p:nvPr>
            <p:ph type="ftr" sz="quarter" idx="11"/>
          </p:nvPr>
        </p:nvSpPr>
        <p:spPr>
          <a:xfrm>
            <a:off x="3478763" y="6375011"/>
            <a:ext cx="4114800" cy="365125"/>
          </a:xfrm>
        </p:spPr>
        <p:txBody>
          <a:bodyPr/>
          <a:lstStyle/>
          <a:p>
            <a:r>
              <a:rPr lang="fr-BE" dirty="0"/>
              <a:t>© SOS Burnout Belgique</a:t>
            </a:r>
          </a:p>
        </p:txBody>
      </p:sp>
    </p:spTree>
    <p:extLst>
      <p:ext uri="{BB962C8B-B14F-4D97-AF65-F5344CB8AC3E}">
        <p14:creationId xmlns:p14="http://schemas.microsoft.com/office/powerpoint/2010/main" val="3669597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D009D6D5-DAC2-4A8B-A17A-E206B9012D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B0F83DB4-D63C-A59C-40CC-6FF9C7D3FD98}"/>
              </a:ext>
            </a:extLst>
          </p:cNvPr>
          <p:cNvSpPr>
            <a:spLocks noGrp="1"/>
          </p:cNvSpPr>
          <p:nvPr>
            <p:ph type="title"/>
          </p:nvPr>
        </p:nvSpPr>
        <p:spPr>
          <a:xfrm>
            <a:off x="1122891" y="1517440"/>
            <a:ext cx="6095999" cy="1807305"/>
          </a:xfrm>
        </p:spPr>
        <p:txBody>
          <a:bodyPr>
            <a:normAutofit/>
          </a:bodyPr>
          <a:lstStyle/>
          <a:p>
            <a:r>
              <a:rPr lang="fr-BE" sz="1800" u="sng" dirty="0">
                <a:latin typeface="Century Gothic" panose="020B0502020202020204" pitchFamily="34" charset="0"/>
              </a:rPr>
              <a:t>Conséquence de cette procédure :</a:t>
            </a:r>
          </a:p>
        </p:txBody>
      </p:sp>
      <p:sp>
        <p:nvSpPr>
          <p:cNvPr id="3" name="Espace réservé du contenu 2">
            <a:extLst>
              <a:ext uri="{FF2B5EF4-FFF2-40B4-BE49-F238E27FC236}">
                <a16:creationId xmlns:a16="http://schemas.microsoft.com/office/drawing/2014/main" id="{A0985811-2C18-5F0E-9B33-F67022984B15}"/>
              </a:ext>
            </a:extLst>
          </p:cNvPr>
          <p:cNvSpPr>
            <a:spLocks noGrp="1"/>
          </p:cNvSpPr>
          <p:nvPr>
            <p:ph idx="1"/>
          </p:nvPr>
        </p:nvSpPr>
        <p:spPr>
          <a:xfrm>
            <a:off x="974463" y="3176416"/>
            <a:ext cx="5124586" cy="3843666"/>
          </a:xfrm>
        </p:spPr>
        <p:txBody>
          <a:bodyPr>
            <a:normAutofit/>
          </a:bodyPr>
          <a:lstStyle/>
          <a:p>
            <a:pPr marL="0" indent="0">
              <a:buNone/>
            </a:pPr>
            <a:r>
              <a:rPr lang="fr-FR" sz="1800" dirty="0">
                <a:latin typeface="Century Gothic" panose="020B0502020202020204" pitchFamily="34" charset="0"/>
              </a:rPr>
              <a:t>La procédure de rupture pour force majeure médicale est </a:t>
            </a:r>
            <a:r>
              <a:rPr lang="fr-FR" sz="1800" b="1" dirty="0">
                <a:latin typeface="Century Gothic" panose="020B0502020202020204" pitchFamily="34" charset="0"/>
              </a:rPr>
              <a:t>mise en pause </a:t>
            </a:r>
            <a:r>
              <a:rPr lang="fr-FR" sz="1800" dirty="0">
                <a:latin typeface="Century Gothic" panose="020B0502020202020204" pitchFamily="34" charset="0"/>
              </a:rPr>
              <a:t>pendant le recours.</a:t>
            </a:r>
          </a:p>
          <a:p>
            <a:endParaRPr lang="fr-BE" sz="2000" dirty="0"/>
          </a:p>
        </p:txBody>
      </p:sp>
      <p:pic>
        <p:nvPicPr>
          <p:cNvPr id="1026" name="Picture 2" descr="Gratuit Signalisation Routière Alto Photos">
            <a:extLst>
              <a:ext uri="{FF2B5EF4-FFF2-40B4-BE49-F238E27FC236}">
                <a16:creationId xmlns:a16="http://schemas.microsoft.com/office/drawing/2014/main" id="{F397E9F6-E99C-00C0-1B0C-C472DA9D4CEC}"/>
              </a:ext>
            </a:extLst>
          </p:cNvPr>
          <p:cNvPicPr>
            <a:picLocks noChangeAspect="1" noChangeArrowheads="1"/>
          </p:cNvPicPr>
          <p:nvPr/>
        </p:nvPicPr>
        <p:blipFill rotWithShape="1">
          <a:blip r:embed="rId2">
            <a:alphaModFix amt="70000"/>
            <a:extLst>
              <a:ext uri="{28A0092B-C50C-407E-A947-70E740481C1C}">
                <a14:useLocalDpi xmlns:a14="http://schemas.microsoft.com/office/drawing/2010/main" val="0"/>
              </a:ext>
            </a:extLst>
          </a:blip>
          <a:srcRect t="3282" r="2" b="19948"/>
          <a:stretch/>
        </p:blipFill>
        <p:spPr bwMode="auto">
          <a:xfrm>
            <a:off x="6229215"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noFill/>
          <a:extLst>
            <a:ext uri="{909E8E84-426E-40DD-AFC4-6F175D3DCCD1}">
              <a14:hiddenFill xmlns:a14="http://schemas.microsoft.com/office/drawing/2010/main">
                <a:solidFill>
                  <a:srgbClr val="FFFFFF"/>
                </a:solidFill>
              </a14:hiddenFill>
            </a:ext>
          </a:extLst>
        </p:spPr>
      </p:pic>
      <p:sp>
        <p:nvSpPr>
          <p:cNvPr id="4" name="Espace réservé du pied de page 1">
            <a:extLst>
              <a:ext uri="{FF2B5EF4-FFF2-40B4-BE49-F238E27FC236}">
                <a16:creationId xmlns:a16="http://schemas.microsoft.com/office/drawing/2014/main" id="{2F465344-72A6-8898-9838-5FC20A708531}"/>
              </a:ext>
            </a:extLst>
          </p:cNvPr>
          <p:cNvSpPr>
            <a:spLocks noGrp="1"/>
          </p:cNvSpPr>
          <p:nvPr>
            <p:ph type="ftr" sz="quarter" idx="11"/>
          </p:nvPr>
        </p:nvSpPr>
        <p:spPr>
          <a:xfrm>
            <a:off x="3505200" y="6356350"/>
            <a:ext cx="3429000" cy="365125"/>
          </a:xfrm>
        </p:spPr>
        <p:txBody>
          <a:bodyPr>
            <a:normAutofit/>
          </a:bodyPr>
          <a:lstStyle/>
          <a:p>
            <a:pPr algn="l">
              <a:spcAft>
                <a:spcPts val="600"/>
              </a:spcAft>
            </a:pPr>
            <a:r>
              <a:rPr lang="fr-BE" dirty="0"/>
              <a:t>© SOS Burnout Belgique</a:t>
            </a:r>
            <a:endParaRPr lang="fr-BE"/>
          </a:p>
        </p:txBody>
      </p:sp>
      <p:sp>
        <p:nvSpPr>
          <p:cNvPr id="6" name="Freeform 2">
            <a:extLst>
              <a:ext uri="{FF2B5EF4-FFF2-40B4-BE49-F238E27FC236}">
                <a16:creationId xmlns:a16="http://schemas.microsoft.com/office/drawing/2014/main" id="{69EECE5B-DE61-8351-B9AF-ECABF0171D8F}"/>
              </a:ext>
            </a:extLst>
          </p:cNvPr>
          <p:cNvSpPr/>
          <p:nvPr/>
        </p:nvSpPr>
        <p:spPr>
          <a:xfrm>
            <a:off x="0" y="-162082"/>
            <a:ext cx="4340511" cy="4340511"/>
          </a:xfrm>
          <a:custGeom>
            <a:avLst/>
            <a:gdLst/>
            <a:ahLst/>
            <a:cxnLst/>
            <a:rect l="l" t="t" r="r" b="b"/>
            <a:pathLst>
              <a:path w="6510766" h="6510766">
                <a:moveTo>
                  <a:pt x="0" y="0"/>
                </a:moveTo>
                <a:lnTo>
                  <a:pt x="6510766" y="0"/>
                </a:lnTo>
                <a:lnTo>
                  <a:pt x="6510766" y="6510766"/>
                </a:lnTo>
                <a:lnTo>
                  <a:pt x="0" y="6510766"/>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fr-BE" sz="1200"/>
          </a:p>
        </p:txBody>
      </p:sp>
    </p:spTree>
    <p:extLst>
      <p:ext uri="{BB962C8B-B14F-4D97-AF65-F5344CB8AC3E}">
        <p14:creationId xmlns:p14="http://schemas.microsoft.com/office/powerpoint/2010/main" val="12496197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C7BB54B-EA94-3744-435F-C4E6295921C0}"/>
              </a:ext>
            </a:extLst>
          </p:cNvPr>
          <p:cNvSpPr>
            <a:spLocks noGrp="1"/>
          </p:cNvSpPr>
          <p:nvPr>
            <p:ph type="ctrTitle"/>
          </p:nvPr>
        </p:nvSpPr>
        <p:spPr>
          <a:xfrm>
            <a:off x="1315616" y="1579698"/>
            <a:ext cx="9004042" cy="1764312"/>
          </a:xfrm>
        </p:spPr>
        <p:txBody>
          <a:bodyPr>
            <a:normAutofit fontScale="90000"/>
          </a:bodyPr>
          <a:lstStyle/>
          <a:p>
            <a:pPr marL="342900" indent="-342900" algn="l">
              <a:buFont typeface="Courier New" panose="02070309020205020404" pitchFamily="49" charset="0"/>
              <a:buChar char="o"/>
            </a:pPr>
            <a:r>
              <a:rPr lang="fr-FR" sz="2000" dirty="0">
                <a:latin typeface="Century Gothic" panose="020B0502020202020204" pitchFamily="34" charset="0"/>
              </a:rPr>
              <a:t>Le médecin inspecteur </a:t>
            </a:r>
            <a:r>
              <a:rPr lang="fr-FR" sz="2000" b="1" dirty="0">
                <a:latin typeface="Century Gothic" panose="020B0502020202020204" pitchFamily="34" charset="0"/>
              </a:rPr>
              <a:t>confirme</a:t>
            </a:r>
            <a:r>
              <a:rPr lang="fr-FR" sz="2000" dirty="0">
                <a:latin typeface="Century Gothic" panose="020B0502020202020204" pitchFamily="34" charset="0"/>
              </a:rPr>
              <a:t> la décision du médecin du travail. La procédure de </a:t>
            </a:r>
            <a:r>
              <a:rPr lang="fr-FR" sz="2000" b="1" dirty="0">
                <a:latin typeface="Century Gothic" panose="020B0502020202020204" pitchFamily="34" charset="0"/>
              </a:rPr>
              <a:t>rupture pour force majeure médicale </a:t>
            </a:r>
            <a:r>
              <a:rPr lang="fr-FR" sz="2000" dirty="0">
                <a:latin typeface="Century Gothic" panose="020B0502020202020204" pitchFamily="34" charset="0"/>
              </a:rPr>
              <a:t>continue.  </a:t>
            </a:r>
            <a:br>
              <a:rPr lang="fr-FR" sz="2000" dirty="0">
                <a:latin typeface="Century Gothic" panose="020B0502020202020204" pitchFamily="34" charset="0"/>
              </a:rPr>
            </a:br>
            <a:br>
              <a:rPr lang="fr-FR" sz="2000" dirty="0">
                <a:latin typeface="Century Gothic" panose="020B0502020202020204" pitchFamily="34" charset="0"/>
              </a:rPr>
            </a:br>
            <a:r>
              <a:rPr lang="fr-FR" sz="2000" dirty="0">
                <a:latin typeface="Century Gothic" panose="020B0502020202020204" pitchFamily="34" charset="0"/>
              </a:rPr>
              <a:t>Vous pouvez demander l’examen de la mise en place d’un trajet de réintégration pour occuper un nouveau poste/une nouvelle fonction et stopper la procédure de rupture de contrat.</a:t>
            </a:r>
            <a:br>
              <a:rPr lang="fr-FR" sz="1800" u="sng" dirty="0">
                <a:latin typeface="Century Gothic" panose="020B0502020202020204" pitchFamily="34" charset="0"/>
              </a:rPr>
            </a:br>
            <a:endParaRPr lang="fr-BE" sz="1800" u="sng" dirty="0">
              <a:latin typeface="Century Gothic" panose="020B0502020202020204" pitchFamily="34" charset="0"/>
            </a:endParaRPr>
          </a:p>
        </p:txBody>
      </p:sp>
      <p:sp>
        <p:nvSpPr>
          <p:cNvPr id="3" name="Freeform 2">
            <a:extLst>
              <a:ext uri="{FF2B5EF4-FFF2-40B4-BE49-F238E27FC236}">
                <a16:creationId xmlns:a16="http://schemas.microsoft.com/office/drawing/2014/main" id="{0338F5E7-F697-703A-4E5C-25A529BFA9B5}"/>
              </a:ext>
            </a:extLst>
          </p:cNvPr>
          <p:cNvSpPr/>
          <p:nvPr/>
        </p:nvSpPr>
        <p:spPr>
          <a:xfrm rot="10800000">
            <a:off x="7851489" y="2517489"/>
            <a:ext cx="4340511" cy="4340511"/>
          </a:xfrm>
          <a:custGeom>
            <a:avLst/>
            <a:gdLst/>
            <a:ahLst/>
            <a:cxnLst/>
            <a:rect l="l" t="t" r="r" b="b"/>
            <a:pathLst>
              <a:path w="6510766" h="6510766">
                <a:moveTo>
                  <a:pt x="0" y="0"/>
                </a:moveTo>
                <a:lnTo>
                  <a:pt x="6510766" y="0"/>
                </a:lnTo>
                <a:lnTo>
                  <a:pt x="6510766" y="6510766"/>
                </a:lnTo>
                <a:lnTo>
                  <a:pt x="0" y="651076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fr-BE" sz="1200"/>
          </a:p>
        </p:txBody>
      </p:sp>
      <p:sp>
        <p:nvSpPr>
          <p:cNvPr id="4" name="Espace réservé du pied de page 1">
            <a:extLst>
              <a:ext uri="{FF2B5EF4-FFF2-40B4-BE49-F238E27FC236}">
                <a16:creationId xmlns:a16="http://schemas.microsoft.com/office/drawing/2014/main" id="{1D397CA0-AF5E-53E8-FBEC-0D0E1E7B2ABE}"/>
              </a:ext>
            </a:extLst>
          </p:cNvPr>
          <p:cNvSpPr>
            <a:spLocks noGrp="1"/>
          </p:cNvSpPr>
          <p:nvPr>
            <p:ph type="ftr" sz="quarter" idx="11"/>
          </p:nvPr>
        </p:nvSpPr>
        <p:spPr>
          <a:xfrm>
            <a:off x="3478763" y="6375011"/>
            <a:ext cx="4114800" cy="365125"/>
          </a:xfrm>
        </p:spPr>
        <p:txBody>
          <a:bodyPr/>
          <a:lstStyle/>
          <a:p>
            <a:r>
              <a:rPr lang="fr-BE" dirty="0"/>
              <a:t>© SOS Burnout Belgique</a:t>
            </a:r>
          </a:p>
        </p:txBody>
      </p:sp>
      <p:sp>
        <p:nvSpPr>
          <p:cNvPr id="5" name="ZoneTexte 4">
            <a:extLst>
              <a:ext uri="{FF2B5EF4-FFF2-40B4-BE49-F238E27FC236}">
                <a16:creationId xmlns:a16="http://schemas.microsoft.com/office/drawing/2014/main" id="{BDB9F7B4-2D62-903E-9ACC-63BA81C44E78}"/>
              </a:ext>
            </a:extLst>
          </p:cNvPr>
          <p:cNvSpPr txBox="1"/>
          <p:nvPr/>
        </p:nvSpPr>
        <p:spPr>
          <a:xfrm>
            <a:off x="1250300" y="3769568"/>
            <a:ext cx="9442581" cy="1754326"/>
          </a:xfrm>
          <a:prstGeom prst="rect">
            <a:avLst/>
          </a:prstGeom>
          <a:noFill/>
        </p:spPr>
        <p:txBody>
          <a:bodyPr wrap="square" rtlCol="0">
            <a:spAutoFit/>
          </a:bodyPr>
          <a:lstStyle/>
          <a:p>
            <a:pPr marL="285750" indent="-285750">
              <a:buFont typeface="Courier New" panose="02070309020205020404" pitchFamily="49" charset="0"/>
              <a:buChar char="o"/>
            </a:pPr>
            <a:r>
              <a:rPr lang="fr-FR" sz="1800" dirty="0">
                <a:latin typeface="Century Gothic" panose="020B0502020202020204" pitchFamily="34" charset="0"/>
              </a:rPr>
              <a:t>Le médecin inspecteur estime que </a:t>
            </a:r>
            <a:r>
              <a:rPr lang="fr-FR" sz="1800" b="1" dirty="0">
                <a:latin typeface="Century Gothic" panose="020B0502020202020204" pitchFamily="34" charset="0"/>
              </a:rPr>
              <a:t>votre incapacité de travail est temporaire</a:t>
            </a:r>
            <a:r>
              <a:rPr lang="fr-FR" sz="1800" dirty="0">
                <a:latin typeface="Century Gothic" panose="020B0502020202020204" pitchFamily="34" charset="0"/>
              </a:rPr>
              <a:t>. La procédure de rupture pour force majeure médicale prend fin. </a:t>
            </a:r>
            <a:br>
              <a:rPr lang="fr-FR" sz="1800" dirty="0">
                <a:latin typeface="Century Gothic" panose="020B0502020202020204" pitchFamily="34" charset="0"/>
              </a:rPr>
            </a:br>
            <a:br>
              <a:rPr lang="fr-FR" sz="1800" dirty="0">
                <a:latin typeface="Century Gothic" panose="020B0502020202020204" pitchFamily="34" charset="0"/>
              </a:rPr>
            </a:br>
            <a:r>
              <a:rPr lang="fr-FR" sz="1800" dirty="0">
                <a:latin typeface="Century Gothic" panose="020B0502020202020204" pitchFamily="34" charset="0"/>
              </a:rPr>
              <a:t>Vous restez en incapacité de travail. Il n'est pas possible de mettre fin au contrat pour force majeure médicale.</a:t>
            </a:r>
            <a:br>
              <a:rPr lang="fr-FR" sz="1800" dirty="0">
                <a:latin typeface="Century Gothic" panose="020B0502020202020204" pitchFamily="34" charset="0"/>
              </a:rPr>
            </a:br>
            <a:endParaRPr lang="fr-BE" dirty="0"/>
          </a:p>
        </p:txBody>
      </p:sp>
      <p:sp>
        <p:nvSpPr>
          <p:cNvPr id="6" name="ZoneTexte 5">
            <a:extLst>
              <a:ext uri="{FF2B5EF4-FFF2-40B4-BE49-F238E27FC236}">
                <a16:creationId xmlns:a16="http://schemas.microsoft.com/office/drawing/2014/main" id="{32683413-1795-47B8-5EBA-CD0E9E6D55BF}"/>
              </a:ext>
            </a:extLst>
          </p:cNvPr>
          <p:cNvSpPr txBox="1"/>
          <p:nvPr/>
        </p:nvSpPr>
        <p:spPr>
          <a:xfrm>
            <a:off x="1315616" y="812921"/>
            <a:ext cx="6097554" cy="369332"/>
          </a:xfrm>
          <a:prstGeom prst="rect">
            <a:avLst/>
          </a:prstGeom>
          <a:noFill/>
        </p:spPr>
        <p:txBody>
          <a:bodyPr wrap="square">
            <a:spAutoFit/>
          </a:bodyPr>
          <a:lstStyle/>
          <a:p>
            <a:r>
              <a:rPr lang="fr-FR" sz="1800" u="sng" dirty="0">
                <a:latin typeface="Century Gothic" panose="020B0502020202020204" pitchFamily="34" charset="0"/>
              </a:rPr>
              <a:t>Décisions possibles ?</a:t>
            </a:r>
            <a:endParaRPr lang="fr-BE" dirty="0"/>
          </a:p>
        </p:txBody>
      </p:sp>
      <p:pic>
        <p:nvPicPr>
          <p:cNvPr id="8" name="Image 7">
            <a:extLst>
              <a:ext uri="{FF2B5EF4-FFF2-40B4-BE49-F238E27FC236}">
                <a16:creationId xmlns:a16="http://schemas.microsoft.com/office/drawing/2014/main" id="{BA059C3A-B856-CDA5-BF33-B828950EAD37}"/>
              </a:ext>
            </a:extLst>
          </p:cNvPr>
          <p:cNvPicPr>
            <a:picLocks noChangeAspect="1"/>
          </p:cNvPicPr>
          <p:nvPr/>
        </p:nvPicPr>
        <p:blipFill>
          <a:blip r:embed="rId4"/>
          <a:stretch>
            <a:fillRect/>
          </a:stretch>
        </p:blipFill>
        <p:spPr>
          <a:xfrm>
            <a:off x="794002" y="2255193"/>
            <a:ext cx="912595" cy="833239"/>
          </a:xfrm>
          <a:prstGeom prst="rect">
            <a:avLst/>
          </a:prstGeom>
        </p:spPr>
      </p:pic>
    </p:spTree>
    <p:extLst>
      <p:ext uri="{BB962C8B-B14F-4D97-AF65-F5344CB8AC3E}">
        <p14:creationId xmlns:p14="http://schemas.microsoft.com/office/powerpoint/2010/main" val="10124492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2" name="Picture 41">
            <a:extLst>
              <a:ext uri="{FF2B5EF4-FFF2-40B4-BE49-F238E27FC236}">
                <a16:creationId xmlns:a16="http://schemas.microsoft.com/office/drawing/2014/main" id="{55AEAB5A-0D69-4642-C0E4-8683FAF7DA5F}"/>
              </a:ext>
            </a:extLst>
          </p:cNvPr>
          <p:cNvPicPr>
            <a:picLocks noChangeAspect="1"/>
          </p:cNvPicPr>
          <p:nvPr/>
        </p:nvPicPr>
        <p:blipFill rotWithShape="1">
          <a:blip r:embed="rId2"/>
          <a:srcRect t="18425"/>
          <a:stretch/>
        </p:blipFill>
        <p:spPr>
          <a:xfrm>
            <a:off x="-82894" y="0"/>
            <a:ext cx="12191979" cy="6887364"/>
          </a:xfrm>
          <a:prstGeom prst="rect">
            <a:avLst/>
          </a:prstGeom>
        </p:spPr>
      </p:pic>
      <p:sp>
        <p:nvSpPr>
          <p:cNvPr id="2" name="Titre 1">
            <a:extLst>
              <a:ext uri="{FF2B5EF4-FFF2-40B4-BE49-F238E27FC236}">
                <a16:creationId xmlns:a16="http://schemas.microsoft.com/office/drawing/2014/main" id="{74E8FFF1-3B9B-1B67-DFE4-7C59E4593D08}"/>
              </a:ext>
            </a:extLst>
          </p:cNvPr>
          <p:cNvSpPr>
            <a:spLocks noGrp="1"/>
          </p:cNvSpPr>
          <p:nvPr>
            <p:ph type="title"/>
          </p:nvPr>
        </p:nvSpPr>
        <p:spPr>
          <a:xfrm>
            <a:off x="931797" y="1735495"/>
            <a:ext cx="10554479" cy="2747864"/>
          </a:xfrm>
        </p:spPr>
        <p:txBody>
          <a:bodyPr vert="horz" lIns="91440" tIns="45720" rIns="91440" bIns="45720" rtlCol="0" anchor="b">
            <a:normAutofit fontScale="90000"/>
          </a:bodyPr>
          <a:lstStyle/>
          <a:p>
            <a:br>
              <a:rPr lang="en-US" sz="3600" b="1" dirty="0"/>
            </a:br>
            <a:br>
              <a:rPr lang="en-US" sz="3600" b="1" dirty="0"/>
            </a:br>
            <a:br>
              <a:rPr lang="en-US" sz="3600" b="1" dirty="0"/>
            </a:br>
            <a:br>
              <a:rPr lang="en-US" sz="3600" b="1" dirty="0"/>
            </a:br>
            <a:br>
              <a:rPr lang="en-US" sz="3600" b="1" dirty="0"/>
            </a:br>
            <a:br>
              <a:rPr lang="en-US" sz="3600" b="1" dirty="0"/>
            </a:br>
            <a:r>
              <a:rPr lang="en-US" sz="3600" b="1" dirty="0"/>
              <a:t>Pour aller plus loin, consultez le </a:t>
            </a:r>
            <a:r>
              <a:rPr lang="fr-FR" sz="3600" i="1" dirty="0">
                <a:effectLst/>
                <a:latin typeface="Arial" panose="020B0604020202020204" pitchFamily="34" charset="0"/>
                <a:ea typeface="Arial" panose="020B0604020202020204" pitchFamily="34" charset="0"/>
              </a:rPr>
              <a:t>code</a:t>
            </a:r>
            <a:r>
              <a:rPr lang="fr-FR" sz="3600" i="1" spc="-15" dirty="0">
                <a:effectLst/>
                <a:latin typeface="Arial" panose="020B0604020202020204" pitchFamily="34" charset="0"/>
                <a:ea typeface="Arial" panose="020B0604020202020204" pitchFamily="34" charset="0"/>
              </a:rPr>
              <a:t> </a:t>
            </a:r>
            <a:r>
              <a:rPr lang="fr-FR" sz="3600" i="1" dirty="0">
                <a:effectLst/>
                <a:latin typeface="Arial" panose="020B0604020202020204" pitchFamily="34" charset="0"/>
                <a:ea typeface="Arial" panose="020B0604020202020204" pitchFamily="34" charset="0"/>
              </a:rPr>
              <a:t>du</a:t>
            </a:r>
            <a:r>
              <a:rPr lang="fr-FR" sz="3600" i="1" spc="-20" dirty="0">
                <a:effectLst/>
                <a:latin typeface="Arial" panose="020B0604020202020204" pitchFamily="34" charset="0"/>
                <a:ea typeface="Arial" panose="020B0604020202020204" pitchFamily="34" charset="0"/>
              </a:rPr>
              <a:t> </a:t>
            </a:r>
            <a:r>
              <a:rPr lang="fr-FR" sz="3600" i="1" dirty="0">
                <a:effectLst/>
                <a:latin typeface="Arial" panose="020B0604020202020204" pitchFamily="34" charset="0"/>
                <a:ea typeface="Arial" panose="020B0604020202020204" pitchFamily="34" charset="0"/>
              </a:rPr>
              <a:t>bien-être</a:t>
            </a:r>
            <a:r>
              <a:rPr lang="fr-FR" sz="3600" i="1" spc="-25" dirty="0">
                <a:effectLst/>
                <a:latin typeface="Arial" panose="020B0604020202020204" pitchFamily="34" charset="0"/>
                <a:ea typeface="Arial" panose="020B0604020202020204" pitchFamily="34" charset="0"/>
              </a:rPr>
              <a:t> </a:t>
            </a:r>
            <a:r>
              <a:rPr lang="fr-FR" sz="3600" i="1" dirty="0">
                <a:effectLst/>
                <a:latin typeface="Arial" panose="020B0604020202020204" pitchFamily="34" charset="0"/>
                <a:ea typeface="Arial" panose="020B0604020202020204" pitchFamily="34" charset="0"/>
              </a:rPr>
              <a:t>au</a:t>
            </a:r>
            <a:r>
              <a:rPr lang="fr-FR" sz="3600" i="1" spc="-30" dirty="0">
                <a:effectLst/>
                <a:latin typeface="Arial" panose="020B0604020202020204" pitchFamily="34" charset="0"/>
                <a:ea typeface="Arial" panose="020B0604020202020204" pitchFamily="34" charset="0"/>
              </a:rPr>
              <a:t> </a:t>
            </a:r>
            <a:r>
              <a:rPr lang="fr-FR" sz="3600" i="1" spc="-10" dirty="0">
                <a:effectLst/>
                <a:latin typeface="Arial" panose="020B0604020202020204" pitchFamily="34" charset="0"/>
                <a:ea typeface="Arial" panose="020B0604020202020204" pitchFamily="34" charset="0"/>
              </a:rPr>
              <a:t>travail, la loi relative aux contrats de travail ou le site du Service Public </a:t>
            </a:r>
            <a:r>
              <a:rPr lang="fr-FR" sz="3600" i="1" spc="-10" dirty="0">
                <a:latin typeface="Arial" panose="020B0604020202020204" pitchFamily="34" charset="0"/>
                <a:ea typeface="Arial" panose="020B0604020202020204" pitchFamily="34" charset="0"/>
              </a:rPr>
              <a:t>F</a:t>
            </a:r>
            <a:r>
              <a:rPr lang="fr-FR" sz="3600" i="1" spc="-10" dirty="0">
                <a:effectLst/>
                <a:latin typeface="Arial" panose="020B0604020202020204" pitchFamily="34" charset="0"/>
                <a:ea typeface="Arial" panose="020B0604020202020204" pitchFamily="34" charset="0"/>
              </a:rPr>
              <a:t>édéral Emploi, Travail et Concertation sociale </a:t>
            </a:r>
            <a:r>
              <a:rPr lang="fr-BE" sz="3100" b="1" dirty="0">
                <a:hlinkClick r:id="rId3"/>
              </a:rPr>
              <a:t>ICI</a:t>
            </a:r>
            <a:br>
              <a:rPr lang="fr-BE" sz="1800" dirty="0"/>
            </a:br>
            <a:br>
              <a:rPr lang="fr-FR" sz="3600" b="1" dirty="0"/>
            </a:br>
            <a:br>
              <a:rPr lang="fr-FR" sz="1400" b="0" i="0" dirty="0">
                <a:solidFill>
                  <a:srgbClr val="2C2C2C"/>
                </a:solidFill>
                <a:effectLst/>
                <a:latin typeface="PT Sans" panose="020B0503020203020204" pitchFamily="34" charset="0"/>
              </a:rPr>
            </a:br>
            <a:br>
              <a:rPr lang="fr-FR" sz="1400" b="0" i="0" dirty="0">
                <a:solidFill>
                  <a:srgbClr val="2C2C2C"/>
                </a:solidFill>
                <a:effectLst/>
                <a:latin typeface="PT Sans" panose="020B0503020203020204" pitchFamily="34" charset="0"/>
              </a:rPr>
            </a:br>
            <a:br>
              <a:rPr lang="fr-FR" sz="1400" b="0" i="0" dirty="0">
                <a:solidFill>
                  <a:srgbClr val="2C2C2C"/>
                </a:solidFill>
                <a:effectLst/>
                <a:latin typeface="PT Sans" panose="020B0503020203020204" pitchFamily="34" charset="0"/>
              </a:rPr>
            </a:br>
            <a:br>
              <a:rPr lang="en-US" sz="3600" b="1" dirty="0"/>
            </a:br>
            <a:endParaRPr lang="en-US" sz="3600" b="1" dirty="0"/>
          </a:p>
        </p:txBody>
      </p:sp>
      <p:sp>
        <p:nvSpPr>
          <p:cNvPr id="4" name="Espace réservé du pied de page 3">
            <a:extLst>
              <a:ext uri="{FF2B5EF4-FFF2-40B4-BE49-F238E27FC236}">
                <a16:creationId xmlns:a16="http://schemas.microsoft.com/office/drawing/2014/main" id="{23E32A6B-BDD8-2490-EA1B-D2983575A79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defRPr/>
            </a:pPr>
            <a:r>
              <a:rPr lang="en-US" kern="1200" dirty="0">
                <a:solidFill>
                  <a:schemeClr val="tx1"/>
                </a:solidFill>
                <a:latin typeface="Calibri" panose="020F0502020204030204"/>
                <a:ea typeface="+mn-ea"/>
                <a:cs typeface="+mn-cs"/>
              </a:rPr>
              <a:t>© SOS BURNOUT BELGIQUE                 </a:t>
            </a:r>
          </a:p>
        </p:txBody>
      </p:sp>
    </p:spTree>
    <p:extLst>
      <p:ext uri="{BB962C8B-B14F-4D97-AF65-F5344CB8AC3E}">
        <p14:creationId xmlns:p14="http://schemas.microsoft.com/office/powerpoint/2010/main" val="284909760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00A632A4D2D5F458839C3BBF694257E" ma:contentTypeVersion="15" ma:contentTypeDescription="Crée un document." ma:contentTypeScope="" ma:versionID="ec51950c58c156297ad387a5cb88e3e8">
  <xsd:schema xmlns:xsd="http://www.w3.org/2001/XMLSchema" xmlns:xs="http://www.w3.org/2001/XMLSchema" xmlns:p="http://schemas.microsoft.com/office/2006/metadata/properties" xmlns:ns2="40177311-e82e-4a0f-a828-cc2fbd17eef5" xmlns:ns3="6ba573bc-4394-4cd9-a0ca-9a66d476603e" targetNamespace="http://schemas.microsoft.com/office/2006/metadata/properties" ma:root="true" ma:fieldsID="3b5f8ab862ed79437703803f267fa486" ns2:_="" ns3:_="">
    <xsd:import namespace="40177311-e82e-4a0f-a828-cc2fbd17eef5"/>
    <xsd:import namespace="6ba573bc-4394-4cd9-a0ca-9a66d476603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GenerationTime" minOccurs="0"/>
                <xsd:element ref="ns2:MediaServiceEventHashCode" minOccurs="0"/>
                <xsd:element ref="ns2:MediaLengthInSeconds" minOccurs="0"/>
                <xsd:element ref="ns2:MediaServiceDateTaken" minOccurs="0"/>
                <xsd:element ref="ns2:MediaServiceLocation" minOccurs="0"/>
                <xsd:element ref="ns2:lcf76f155ced4ddcb4097134ff3c332f" minOccurs="0"/>
                <xsd:element ref="ns3:TaxCatchAll" minOccurs="0"/>
                <xsd:element ref="ns2:MediaServiceOCR"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0177311-e82e-4a0f-a828-cc2fbd17eef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lcf76f155ced4ddcb4097134ff3c332f" ma:index="19" nillable="true" ma:taxonomy="true" ma:internalName="lcf76f155ced4ddcb4097134ff3c332f" ma:taxonomyFieldName="MediaServiceImageTags" ma:displayName="Balises d’images" ma:readOnly="false" ma:fieldId="{5cf76f15-5ced-4ddc-b409-7134ff3c332f}" ma:taxonomyMulti="true" ma:sspId="d4d4d00e-695c-4d54-81cf-824065d7f40c"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ba573bc-4394-4cd9-a0ca-9a66d476603e" elementFormDefault="qualified">
    <xsd:import namespace="http://schemas.microsoft.com/office/2006/documentManagement/types"/>
    <xsd:import namespace="http://schemas.microsoft.com/office/infopath/2007/PartnerControls"/>
    <xsd:element name="SharedWithUsers" ma:index="11"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Partagé avec détails" ma:internalName="SharedWithDetails" ma:readOnly="true">
      <xsd:simpleType>
        <xsd:restriction base="dms:Note">
          <xsd:maxLength value="255"/>
        </xsd:restriction>
      </xsd:simpleType>
    </xsd:element>
    <xsd:element name="TaxCatchAll" ma:index="20" nillable="true" ma:displayName="Taxonomy Catch All Column" ma:hidden="true" ma:list="{599b5b0b-a9fa-4a55-9213-3e8ef01fdc6a}" ma:internalName="TaxCatchAll" ma:showField="CatchAllData" ma:web="6ba573bc-4394-4cd9-a0ca-9a66d476603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0177311-e82e-4a0f-a828-cc2fbd17eef5">
      <Terms xmlns="http://schemas.microsoft.com/office/infopath/2007/PartnerControls"/>
    </lcf76f155ced4ddcb4097134ff3c332f>
    <TaxCatchAll xmlns="6ba573bc-4394-4cd9-a0ca-9a66d476603e" xsi:nil="true"/>
  </documentManagement>
</p:properties>
</file>

<file path=customXml/itemProps1.xml><?xml version="1.0" encoding="utf-8"?>
<ds:datastoreItem xmlns:ds="http://schemas.openxmlformats.org/officeDocument/2006/customXml" ds:itemID="{FF2AD1CD-9C5E-4A9F-840E-54C5AB467EE8}">
  <ds:schemaRefs>
    <ds:schemaRef ds:uri="http://schemas.microsoft.com/sharepoint/v3/contenttype/forms"/>
  </ds:schemaRefs>
</ds:datastoreItem>
</file>

<file path=customXml/itemProps2.xml><?xml version="1.0" encoding="utf-8"?>
<ds:datastoreItem xmlns:ds="http://schemas.openxmlformats.org/officeDocument/2006/customXml" ds:itemID="{5D41354D-D042-4749-98DA-9934B4D46D3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0177311-e82e-4a0f-a828-cc2fbd17eef5"/>
    <ds:schemaRef ds:uri="6ba573bc-4394-4cd9-a0ca-9a66d476603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833569F-7A9B-44AC-906F-03726F367D6B}">
  <ds:schemaRefs>
    <ds:schemaRef ds:uri="http://schemas.microsoft.com/office/2006/metadata/properties"/>
    <ds:schemaRef ds:uri="http://schemas.microsoft.com/office/infopath/2007/PartnerControls"/>
    <ds:schemaRef ds:uri="40177311-e82e-4a0f-a828-cc2fbd17eef5"/>
    <ds:schemaRef ds:uri="6ba573bc-4394-4cd9-a0ca-9a66d476603e"/>
  </ds:schemaRefs>
</ds:datastoreItem>
</file>

<file path=docProps/app.xml><?xml version="1.0" encoding="utf-8"?>
<Properties xmlns="http://schemas.openxmlformats.org/officeDocument/2006/extended-properties" xmlns:vt="http://schemas.openxmlformats.org/officeDocument/2006/docPropsVTypes">
  <TotalTime>358</TotalTime>
  <Words>327</Words>
  <Application>Microsoft Office PowerPoint</Application>
  <PresentationFormat>Widescreen</PresentationFormat>
  <Paragraphs>25</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Thème Office</vt:lpstr>
      <vt:lpstr>PowerPoint Presentation</vt:lpstr>
      <vt:lpstr>Si vous n’êtes pas d’accord avec la décision d’inaptitude définitive posée par le conseiller en prévention-médecin du travail, vous avez la possibilité d’introduire un recours.  </vt:lpstr>
      <vt:lpstr>Procédure à suivre :</vt:lpstr>
      <vt:lpstr>Conséquence de cette procédure :</vt:lpstr>
      <vt:lpstr>Le médecin inspecteur confirme la décision du médecin du travail. La procédure de rupture pour force majeure médicale continue.    Vous pouvez demander l’examen de la mise en place d’un trajet de réintégration pour occuper un nouveau poste/une nouvelle fonction et stopper la procédure de rupture de contrat. </vt:lpstr>
      <vt:lpstr>      Pour aller plus loin, consultez le code du bien-être au travail, la loi relative aux contrats de travail ou le site du Service Public Fédéral Emploi, Travail et Concertation sociale ICI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https://emploi.belgique.be/fr/themes/bien-etre-au-travail/la-surveillance-de-la-sante-des-travailleurs/reintegration-des-0</dc:title>
  <dc:creator>Sylvie LEJEUNE</dc:creator>
  <cp:lastModifiedBy>Sylvie LEJEUNE</cp:lastModifiedBy>
  <cp:revision>6</cp:revision>
  <dcterms:created xsi:type="dcterms:W3CDTF">2024-02-14T14:37:24Z</dcterms:created>
  <dcterms:modified xsi:type="dcterms:W3CDTF">2024-03-06T16:46:44Z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0x010100700A632A4D2D5F458839C3BBF694257E</vt:lpwstr>
  </property>
  <property fmtid="{D5CDD505-2E9C-101B-9397-08002B2CF9AE}" pid="3" name="MediaServiceImageTags">
    <vt:lpwstr/>
  </property>
</Properties>
</file>