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9" r:id="rId5"/>
    <p:sldId id="260" r:id="rId6"/>
    <p:sldId id="262" r:id="rId7"/>
    <p:sldId id="263" r:id="rId8"/>
    <p:sldId id="264" r:id="rId9"/>
    <p:sldId id="266" r:id="rId10"/>
    <p:sldId id="265" r:id="rId11"/>
    <p:sldId id="261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885756-3654-4CB3-9EE0-AD4D6C6D1359}" v="15" dt="2024-02-19T14:32:29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A0885756-3654-4CB3-9EE0-AD4D6C6D1359}"/>
    <pc:docChg chg="undo custSel addSld delSld modSld sldOrd">
      <pc:chgData name="Sylvie LEJEUNE" userId="8823c1f8-2503-4ab2-8aed-e0bf3dc10a1a" providerId="ADAL" clId="{A0885756-3654-4CB3-9EE0-AD4D6C6D1359}" dt="2024-02-21T14:01:32.592" v="1106" actId="14100"/>
      <pc:docMkLst>
        <pc:docMk/>
      </pc:docMkLst>
      <pc:sldChg chg="delSp del mod">
        <pc:chgData name="Sylvie LEJEUNE" userId="8823c1f8-2503-4ab2-8aed-e0bf3dc10a1a" providerId="ADAL" clId="{A0885756-3654-4CB3-9EE0-AD4D6C6D1359}" dt="2024-02-15T10:55:14.501" v="4" actId="2696"/>
        <pc:sldMkLst>
          <pc:docMk/>
          <pc:sldMk cId="3488157203" sldId="256"/>
        </pc:sldMkLst>
        <pc:picChg chg="del">
          <ac:chgData name="Sylvie LEJEUNE" userId="8823c1f8-2503-4ab2-8aed-e0bf3dc10a1a" providerId="ADAL" clId="{A0885756-3654-4CB3-9EE0-AD4D6C6D1359}" dt="2024-02-15T10:54:36.340" v="1" actId="478"/>
          <ac:picMkLst>
            <pc:docMk/>
            <pc:sldMk cId="3488157203" sldId="256"/>
            <ac:picMk id="9" creationId="{79B9B4FC-9E0F-A328-B2C5-9D9DE7E99BA5}"/>
          </ac:picMkLst>
        </pc:picChg>
      </pc:sldChg>
      <pc:sldChg chg="delSp modSp mod">
        <pc:chgData name="Sylvie LEJEUNE" userId="8823c1f8-2503-4ab2-8aed-e0bf3dc10a1a" providerId="ADAL" clId="{A0885756-3654-4CB3-9EE0-AD4D6C6D1359}" dt="2024-02-15T12:05:51.097" v="7" actId="403"/>
        <pc:sldMkLst>
          <pc:docMk/>
          <pc:sldMk cId="3524917970" sldId="260"/>
        </pc:sldMkLst>
        <pc:spChg chg="mod">
          <ac:chgData name="Sylvie LEJEUNE" userId="8823c1f8-2503-4ab2-8aed-e0bf3dc10a1a" providerId="ADAL" clId="{A0885756-3654-4CB3-9EE0-AD4D6C6D1359}" dt="2024-02-15T12:05:51.097" v="7" actId="403"/>
          <ac:spMkLst>
            <pc:docMk/>
            <pc:sldMk cId="3524917970" sldId="260"/>
            <ac:spMk id="9" creationId="{CD5EAD6B-CC1A-21FA-07B9-4DAD9739B295}"/>
          </ac:spMkLst>
        </pc:spChg>
        <pc:picChg chg="del">
          <ac:chgData name="Sylvie LEJEUNE" userId="8823c1f8-2503-4ab2-8aed-e0bf3dc10a1a" providerId="ADAL" clId="{A0885756-3654-4CB3-9EE0-AD4D6C6D1359}" dt="2024-02-15T10:54:28.864" v="0" actId="478"/>
          <ac:picMkLst>
            <pc:docMk/>
            <pc:sldMk cId="3524917970" sldId="260"/>
            <ac:picMk id="7" creationId="{AAEA1F05-F380-CD87-A716-3A7F3E479F3E}"/>
          </ac:picMkLst>
        </pc:picChg>
      </pc:sldChg>
      <pc:sldChg chg="addSp delSp modSp mod setBg">
        <pc:chgData name="Sylvie LEJEUNE" userId="8823c1f8-2503-4ab2-8aed-e0bf3dc10a1a" providerId="ADAL" clId="{A0885756-3654-4CB3-9EE0-AD4D6C6D1359}" dt="2024-02-19T14:31:37.841" v="1104" actId="20577"/>
        <pc:sldMkLst>
          <pc:docMk/>
          <pc:sldMk cId="374288419" sldId="261"/>
        </pc:sldMkLst>
        <pc:spChg chg="mod">
          <ac:chgData name="Sylvie LEJEUNE" userId="8823c1f8-2503-4ab2-8aed-e0bf3dc10a1a" providerId="ADAL" clId="{A0885756-3654-4CB3-9EE0-AD4D6C6D1359}" dt="2024-02-19T14:29:44.108" v="1070" actId="26606"/>
          <ac:spMkLst>
            <pc:docMk/>
            <pc:sldMk cId="374288419" sldId="261"/>
            <ac:spMk id="2" creationId="{1F9D7EAE-7D0C-1F76-DCA4-779AC7FC3A15}"/>
          </ac:spMkLst>
        </pc:spChg>
        <pc:spChg chg="del">
          <ac:chgData name="Sylvie LEJEUNE" userId="8823c1f8-2503-4ab2-8aed-e0bf3dc10a1a" providerId="ADAL" clId="{A0885756-3654-4CB3-9EE0-AD4D6C6D1359}" dt="2024-02-19T08:25:49.147" v="155" actId="478"/>
          <ac:spMkLst>
            <pc:docMk/>
            <pc:sldMk cId="374288419" sldId="261"/>
            <ac:spMk id="3" creationId="{C6DC4789-36FB-100B-2BA0-007E36C7E9EA}"/>
          </ac:spMkLst>
        </pc:spChg>
        <pc:spChg chg="del mod ord">
          <ac:chgData name="Sylvie LEJEUNE" userId="8823c1f8-2503-4ab2-8aed-e0bf3dc10a1a" providerId="ADAL" clId="{A0885756-3654-4CB3-9EE0-AD4D6C6D1359}" dt="2024-02-19T14:30:50.101" v="1080" actId="478"/>
          <ac:spMkLst>
            <pc:docMk/>
            <pc:sldMk cId="374288419" sldId="261"/>
            <ac:spMk id="4" creationId="{4722B769-C662-DD69-03CA-F262DAE7D1DD}"/>
          </ac:spMkLst>
        </pc:spChg>
        <pc:spChg chg="del">
          <ac:chgData name="Sylvie LEJEUNE" userId="8823c1f8-2503-4ab2-8aed-e0bf3dc10a1a" providerId="ADAL" clId="{A0885756-3654-4CB3-9EE0-AD4D6C6D1359}" dt="2024-02-19T08:25:56.616" v="156" actId="478"/>
          <ac:spMkLst>
            <pc:docMk/>
            <pc:sldMk cId="374288419" sldId="261"/>
            <ac:spMk id="6" creationId="{9259CBCB-5CAE-BF6A-AF6D-F6F888937720}"/>
          </ac:spMkLst>
        </pc:spChg>
        <pc:spChg chg="add mod">
          <ac:chgData name="Sylvie LEJEUNE" userId="8823c1f8-2503-4ab2-8aed-e0bf3dc10a1a" providerId="ADAL" clId="{A0885756-3654-4CB3-9EE0-AD4D6C6D1359}" dt="2024-02-19T14:31:37.841" v="1104" actId="20577"/>
          <ac:spMkLst>
            <pc:docMk/>
            <pc:sldMk cId="374288419" sldId="261"/>
            <ac:spMk id="7" creationId="{EA8A579F-431D-88C8-9CB8-A73DACDF3364}"/>
          </ac:spMkLst>
        </pc:spChg>
        <pc:spChg chg="add mod">
          <ac:chgData name="Sylvie LEJEUNE" userId="8823c1f8-2503-4ab2-8aed-e0bf3dc10a1a" providerId="ADAL" clId="{A0885756-3654-4CB3-9EE0-AD4D6C6D1359}" dt="2024-02-19T14:31:15.664" v="1083" actId="1076"/>
          <ac:spMkLst>
            <pc:docMk/>
            <pc:sldMk cId="374288419" sldId="261"/>
            <ac:spMk id="12" creationId="{17184CB8-1688-81C6-274F-49C12D9BFF18}"/>
          </ac:spMkLst>
        </pc:spChg>
        <pc:spChg chg="add del">
          <ac:chgData name="Sylvie LEJEUNE" userId="8823c1f8-2503-4ab2-8aed-e0bf3dc10a1a" providerId="ADAL" clId="{A0885756-3654-4CB3-9EE0-AD4D6C6D1359}" dt="2024-02-19T14:29:44.108" v="1070" actId="26606"/>
          <ac:spMkLst>
            <pc:docMk/>
            <pc:sldMk cId="374288419" sldId="261"/>
            <ac:spMk id="15" creationId="{F13C74B1-5B17-4795-BED0-7140497B445A}"/>
          </ac:spMkLst>
        </pc:spChg>
        <pc:spChg chg="add del">
          <ac:chgData name="Sylvie LEJEUNE" userId="8823c1f8-2503-4ab2-8aed-e0bf3dc10a1a" providerId="ADAL" clId="{A0885756-3654-4CB3-9EE0-AD4D6C6D1359}" dt="2024-02-19T14:29:44.108" v="1070" actId="26606"/>
          <ac:spMkLst>
            <pc:docMk/>
            <pc:sldMk cId="374288419" sldId="261"/>
            <ac:spMk id="17" creationId="{D4974D33-8DC5-464E-8C6D-BE58F0669C17}"/>
          </ac:spMkLst>
        </pc:spChg>
        <pc:picChg chg="add del mod">
          <ac:chgData name="Sylvie LEJEUNE" userId="8823c1f8-2503-4ab2-8aed-e0bf3dc10a1a" providerId="ADAL" clId="{A0885756-3654-4CB3-9EE0-AD4D6C6D1359}" dt="2024-02-19T14:29:34.275" v="1067" actId="478"/>
          <ac:picMkLst>
            <pc:docMk/>
            <pc:sldMk cId="374288419" sldId="261"/>
            <ac:picMk id="8" creationId="{FE2F14D6-DFF3-9FB9-4844-A0D05DCF57B7}"/>
          </ac:picMkLst>
        </pc:picChg>
        <pc:picChg chg="add del mod">
          <ac:chgData name="Sylvie LEJEUNE" userId="8823c1f8-2503-4ab2-8aed-e0bf3dc10a1a" providerId="ADAL" clId="{A0885756-3654-4CB3-9EE0-AD4D6C6D1359}" dt="2024-02-19T14:29:36.497" v="1068" actId="478"/>
          <ac:picMkLst>
            <pc:docMk/>
            <pc:sldMk cId="374288419" sldId="261"/>
            <ac:picMk id="9" creationId="{DFA24AF5-F1BF-D7AF-E5C9-8E0EF3DC55D9}"/>
          </ac:picMkLst>
        </pc:picChg>
        <pc:picChg chg="add del mod">
          <ac:chgData name="Sylvie LEJEUNE" userId="8823c1f8-2503-4ab2-8aed-e0bf3dc10a1a" providerId="ADAL" clId="{A0885756-3654-4CB3-9EE0-AD4D6C6D1359}" dt="2024-02-19T14:29:45.996" v="1071" actId="478"/>
          <ac:picMkLst>
            <pc:docMk/>
            <pc:sldMk cId="374288419" sldId="261"/>
            <ac:picMk id="10" creationId="{D5DA1BD4-364F-B9FC-93A5-41A827D7818B}"/>
          </ac:picMkLst>
        </pc:picChg>
        <pc:picChg chg="add mod">
          <ac:chgData name="Sylvie LEJEUNE" userId="8823c1f8-2503-4ab2-8aed-e0bf3dc10a1a" providerId="ADAL" clId="{A0885756-3654-4CB3-9EE0-AD4D6C6D1359}" dt="2024-02-19T14:31:09.593" v="1082" actId="1076"/>
          <ac:picMkLst>
            <pc:docMk/>
            <pc:sldMk cId="374288419" sldId="261"/>
            <ac:picMk id="11" creationId="{2DD91324-545C-3F36-9852-0E57E33A491B}"/>
          </ac:picMkLst>
        </pc:picChg>
      </pc:sldChg>
      <pc:sldChg chg="delSp modSp add mod setBg delDesignElem">
        <pc:chgData name="Sylvie LEJEUNE" userId="8823c1f8-2503-4ab2-8aed-e0bf3dc10a1a" providerId="ADAL" clId="{A0885756-3654-4CB3-9EE0-AD4D6C6D1359}" dt="2024-02-19T14:17:45.595" v="794" actId="11530"/>
        <pc:sldMkLst>
          <pc:docMk/>
          <pc:sldMk cId="638148221" sldId="262"/>
        </pc:sldMkLst>
        <pc:spChg chg="mod">
          <ac:chgData name="Sylvie LEJEUNE" userId="8823c1f8-2503-4ab2-8aed-e0bf3dc10a1a" providerId="ADAL" clId="{A0885756-3654-4CB3-9EE0-AD4D6C6D1359}" dt="2024-02-19T14:17:15.400" v="792" actId="1076"/>
          <ac:spMkLst>
            <pc:docMk/>
            <pc:sldMk cId="638148221" sldId="262"/>
            <ac:spMk id="2" creationId="{6220B0E9-1E8A-768D-9480-7361056A7197}"/>
          </ac:spMkLst>
        </pc:spChg>
        <pc:spChg chg="mod">
          <ac:chgData name="Sylvie LEJEUNE" userId="8823c1f8-2503-4ab2-8aed-e0bf3dc10a1a" providerId="ADAL" clId="{A0885756-3654-4CB3-9EE0-AD4D6C6D1359}" dt="2024-02-19T14:17:19.539" v="793" actId="1076"/>
          <ac:spMkLst>
            <pc:docMk/>
            <pc:sldMk cId="638148221" sldId="262"/>
            <ac:spMk id="8" creationId="{1448A8C4-A23E-83CD-450C-3D0078B8CA70}"/>
          </ac:spMkLst>
        </pc:spChg>
        <pc:spChg chg="del">
          <ac:chgData name="Sylvie LEJEUNE" userId="8823c1f8-2503-4ab2-8aed-e0bf3dc10a1a" providerId="ADAL" clId="{A0885756-3654-4CB3-9EE0-AD4D6C6D1359}" dt="2024-02-15T10:55:02.239" v="3"/>
          <ac:spMkLst>
            <pc:docMk/>
            <pc:sldMk cId="638148221" sldId="262"/>
            <ac:spMk id="26" creationId="{026A84AF-6F58-471A-BF1F-10D8C03511C4}"/>
          </ac:spMkLst>
        </pc:spChg>
        <pc:picChg chg="mod">
          <ac:chgData name="Sylvie LEJEUNE" userId="8823c1f8-2503-4ab2-8aed-e0bf3dc10a1a" providerId="ADAL" clId="{A0885756-3654-4CB3-9EE0-AD4D6C6D1359}" dt="2024-02-19T14:17:45.595" v="794" actId="11530"/>
          <ac:picMkLst>
            <pc:docMk/>
            <pc:sldMk cId="638148221" sldId="262"/>
            <ac:picMk id="10" creationId="{0ED00A2C-966F-CE0D-1AB5-A2ABF41AA308}"/>
          </ac:picMkLst>
        </pc:picChg>
      </pc:sldChg>
      <pc:sldChg chg="modSp add mod ord">
        <pc:chgData name="Sylvie LEJEUNE" userId="8823c1f8-2503-4ab2-8aed-e0bf3dc10a1a" providerId="ADAL" clId="{A0885756-3654-4CB3-9EE0-AD4D6C6D1359}" dt="2024-02-19T14:18:13.447" v="797" actId="113"/>
        <pc:sldMkLst>
          <pc:docMk/>
          <pc:sldMk cId="4253998139" sldId="263"/>
        </pc:sldMkLst>
        <pc:spChg chg="mod">
          <ac:chgData name="Sylvie LEJEUNE" userId="8823c1f8-2503-4ab2-8aed-e0bf3dc10a1a" providerId="ADAL" clId="{A0885756-3654-4CB3-9EE0-AD4D6C6D1359}" dt="2024-02-19T14:18:13.447" v="797" actId="113"/>
          <ac:spMkLst>
            <pc:docMk/>
            <pc:sldMk cId="4253998139" sldId="263"/>
            <ac:spMk id="2" creationId="{1F9D7EAE-7D0C-1F76-DCA4-779AC7FC3A15}"/>
          </ac:spMkLst>
        </pc:spChg>
      </pc:sldChg>
      <pc:sldChg chg="modSp add mod ord">
        <pc:chgData name="Sylvie LEJEUNE" userId="8823c1f8-2503-4ab2-8aed-e0bf3dc10a1a" providerId="ADAL" clId="{A0885756-3654-4CB3-9EE0-AD4D6C6D1359}" dt="2024-02-19T14:27:57.527" v="1056" actId="403"/>
        <pc:sldMkLst>
          <pc:docMk/>
          <pc:sldMk cId="3174379111" sldId="264"/>
        </pc:sldMkLst>
        <pc:spChg chg="mod">
          <ac:chgData name="Sylvie LEJEUNE" userId="8823c1f8-2503-4ab2-8aed-e0bf3dc10a1a" providerId="ADAL" clId="{A0885756-3654-4CB3-9EE0-AD4D6C6D1359}" dt="2024-02-19T14:27:57.527" v="1056" actId="403"/>
          <ac:spMkLst>
            <pc:docMk/>
            <pc:sldMk cId="3174379111" sldId="264"/>
            <ac:spMk id="2" creationId="{908C51A0-427E-44EC-5B6C-C9043FA7EECF}"/>
          </ac:spMkLst>
        </pc:spChg>
        <pc:picChg chg="mod">
          <ac:chgData name="Sylvie LEJEUNE" userId="8823c1f8-2503-4ab2-8aed-e0bf3dc10a1a" providerId="ADAL" clId="{A0885756-3654-4CB3-9EE0-AD4D6C6D1359}" dt="2024-02-19T11:48:55.819" v="188" actId="1076"/>
          <ac:picMkLst>
            <pc:docMk/>
            <pc:sldMk cId="3174379111" sldId="264"/>
            <ac:picMk id="3" creationId="{67D1343A-9FF2-11D6-E546-5A281F85187B}"/>
          </ac:picMkLst>
        </pc:picChg>
      </pc:sldChg>
      <pc:sldChg chg="addSp delSp modSp add mod ord">
        <pc:chgData name="Sylvie LEJEUNE" userId="8823c1f8-2503-4ab2-8aed-e0bf3dc10a1a" providerId="ADAL" clId="{A0885756-3654-4CB3-9EE0-AD4D6C6D1359}" dt="2024-02-19T14:28:28.155" v="1061" actId="1076"/>
        <pc:sldMkLst>
          <pc:docMk/>
          <pc:sldMk cId="3653537248" sldId="265"/>
        </pc:sldMkLst>
        <pc:spChg chg="del mod">
          <ac:chgData name="Sylvie LEJEUNE" userId="8823c1f8-2503-4ab2-8aed-e0bf3dc10a1a" providerId="ADAL" clId="{A0885756-3654-4CB3-9EE0-AD4D6C6D1359}" dt="2024-02-19T12:47:01.240" v="439" actId="478"/>
          <ac:spMkLst>
            <pc:docMk/>
            <pc:sldMk cId="3653537248" sldId="265"/>
            <ac:spMk id="2" creationId="{39C428B7-65A5-2432-4867-B669A9A5045D}"/>
          </ac:spMkLst>
        </pc:spChg>
        <pc:spChg chg="add del mod">
          <ac:chgData name="Sylvie LEJEUNE" userId="8823c1f8-2503-4ab2-8aed-e0bf3dc10a1a" providerId="ADAL" clId="{A0885756-3654-4CB3-9EE0-AD4D6C6D1359}" dt="2024-02-19T12:47:22.292" v="461" actId="478"/>
          <ac:spMkLst>
            <pc:docMk/>
            <pc:sldMk cId="3653537248" sldId="265"/>
            <ac:spMk id="6" creationId="{882F446E-0F82-668B-E6B0-577141116325}"/>
          </ac:spMkLst>
        </pc:spChg>
        <pc:spChg chg="add mod">
          <ac:chgData name="Sylvie LEJEUNE" userId="8823c1f8-2503-4ab2-8aed-e0bf3dc10a1a" providerId="ADAL" clId="{A0885756-3654-4CB3-9EE0-AD4D6C6D1359}" dt="2024-02-19T14:28:28.155" v="1061" actId="1076"/>
          <ac:spMkLst>
            <pc:docMk/>
            <pc:sldMk cId="3653537248" sldId="265"/>
            <ac:spMk id="8" creationId="{79839708-20FA-8BA0-CFAC-E157FACC175E}"/>
          </ac:spMkLst>
        </pc:spChg>
      </pc:sldChg>
      <pc:sldChg chg="modSp add mod">
        <pc:chgData name="Sylvie LEJEUNE" userId="8823c1f8-2503-4ab2-8aed-e0bf3dc10a1a" providerId="ADAL" clId="{A0885756-3654-4CB3-9EE0-AD4D6C6D1359}" dt="2024-02-19T14:27:50.598" v="1055" actId="255"/>
        <pc:sldMkLst>
          <pc:docMk/>
          <pc:sldMk cId="3152511447" sldId="266"/>
        </pc:sldMkLst>
        <pc:spChg chg="mod">
          <ac:chgData name="Sylvie LEJEUNE" userId="8823c1f8-2503-4ab2-8aed-e0bf3dc10a1a" providerId="ADAL" clId="{A0885756-3654-4CB3-9EE0-AD4D6C6D1359}" dt="2024-02-19T14:27:42.539" v="1054" actId="404"/>
          <ac:spMkLst>
            <pc:docMk/>
            <pc:sldMk cId="3152511447" sldId="266"/>
            <ac:spMk id="2" creationId="{CB8B6FA0-5D90-6B46-1EB0-AE156E243596}"/>
          </ac:spMkLst>
        </pc:spChg>
        <pc:spChg chg="mod">
          <ac:chgData name="Sylvie LEJEUNE" userId="8823c1f8-2503-4ab2-8aed-e0bf3dc10a1a" providerId="ADAL" clId="{A0885756-3654-4CB3-9EE0-AD4D6C6D1359}" dt="2024-02-19T14:27:50.598" v="1055" actId="255"/>
          <ac:spMkLst>
            <pc:docMk/>
            <pc:sldMk cId="3152511447" sldId="266"/>
            <ac:spMk id="3" creationId="{FC9BEBDE-57F8-7203-3881-E3503EC45734}"/>
          </ac:spMkLst>
        </pc:spChg>
      </pc:sldChg>
      <pc:sldChg chg="modSp add mod">
        <pc:chgData name="Sylvie LEJEUNE" userId="8823c1f8-2503-4ab2-8aed-e0bf3dc10a1a" providerId="ADAL" clId="{A0885756-3654-4CB3-9EE0-AD4D6C6D1359}" dt="2024-02-21T14:01:32.592" v="1106" actId="14100"/>
        <pc:sldMkLst>
          <pc:docMk/>
          <pc:sldMk cId="2849097600" sldId="267"/>
        </pc:sldMkLst>
        <pc:spChg chg="mod">
          <ac:chgData name="Sylvie LEJEUNE" userId="8823c1f8-2503-4ab2-8aed-e0bf3dc10a1a" providerId="ADAL" clId="{A0885756-3654-4CB3-9EE0-AD4D6C6D1359}" dt="2024-02-21T14:01:32.592" v="1106" actId="14100"/>
          <ac:spMkLst>
            <pc:docMk/>
            <pc:sldMk cId="2849097600" sldId="267"/>
            <ac:spMk id="2" creationId="{74E8FFF1-3B9B-1B67-DFE4-7C59E4593D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D4101-62F2-442C-9C35-86368FB3C068}" type="datetimeFigureOut">
              <a:rPr lang="fr-BE" smtClean="0"/>
              <a:t>21-02-24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9AD51-D288-454A-AC95-365DA9087EB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4588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509125-18AD-4788-F218-091B35B61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233996-4E9C-ED89-BB85-558C64A40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EB212-9616-7FCE-7D96-4E2F993D3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51D2-2A7B-419F-B9BD-ECDAE75F9149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EE14D5-1F36-3062-BB65-6B54FFC9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9DD4D7-4622-E03A-916D-06967FC7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505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ABBD3-C350-0278-A370-5A9AFE9E6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4AD81B-6DE9-7D0C-7CC9-C78790C04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7B4B02-75EB-7FD3-41D2-25FA7A1A3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10B2-2A80-4588-B19D-E922DEED4675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89B3E8-019B-0B31-389E-45368872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4AF003-7C03-E39B-C080-B83CEB2B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424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94FDD10-FC3D-3025-DD56-629DD0BD6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D3841A-8241-88B5-2D03-2B6C686B6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AEA460-F3D8-9537-44C7-3E7789CA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0030-1CEE-4E8C-BB93-4FC8F955F2C4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EA1496-D543-2DD9-0B37-0F0E18EF4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9EA36F-302F-B95B-4A46-610691E7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310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B9864-4A72-4CB7-1AC1-729EE11D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44E64F-1A27-EA93-C0CA-A65F108E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D3CF2C-144B-CA3F-D325-A9FA4F69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431D4-ED79-4A60-9459-9097EB76528D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29E869-B81B-7938-BFCC-70476CB8A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E48531-1B53-28D3-6C92-D2286504F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904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B633E-499F-98BE-ED64-76C15363C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4EC60F-6FC9-54B8-2461-6E1A66AFE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BA935E-FA7A-22F5-5107-E968B2AB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267E-7020-4500-A840-912EBBCACD0B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26E3BF-C5CA-070C-C54E-AB79FFF9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9B3B51-7514-3A03-C87A-8C32C36A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079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BEC3A-85B9-7F28-069A-9FBD4B3F6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313473-23B4-55DE-01D5-A65987477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BC3265-7B9E-7977-76E2-CAFE5DA94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23F997-211F-56C7-D764-0E4E42814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307E8-01EB-4D2A-9ECE-826B4F681DA7}" type="datetime1">
              <a:rPr lang="fr-BE" smtClean="0"/>
              <a:t>21-02-24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40C5F3-1D2C-9E23-D5D4-102E134B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56FC39-D1D1-B994-2E53-EBB72C197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846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581FD4-C98C-795D-821E-2A8CDC374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97F4DD-8A1E-D881-0AE1-B356F2EC6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BF848A-2FB5-A7F9-B9CF-15C289A02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186DFB-1F29-ABB1-6B17-EE7975DA4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2FC703C-E641-9ECF-234F-C581B786EE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E0D40BF-FAF1-C005-43C6-06F27B44F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0810-1153-47F2-A2CC-78D0CBF38B8B}" type="datetime1">
              <a:rPr lang="fr-BE" smtClean="0"/>
              <a:t>21-02-24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4C1825F-8014-AB0D-BAA2-A6E5A36D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D5D2BE-E7AF-A30E-AC10-8B0B9371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289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8F66-EEEE-53DD-7468-B94BEA8BC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606CE3-90F4-1491-3F9D-61E2DBC2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E7D90-25E5-41EF-9897-AB86477BF058}" type="datetime1">
              <a:rPr lang="fr-BE" smtClean="0"/>
              <a:t>21-02-24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F39C65-A42B-CE77-8220-ED4DCE10E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01E490-36D8-02DF-33B3-BD3BACB4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433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199D76-558E-4944-85CD-06A08A5C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2697-5CD5-4C3E-8722-56AA71DFB3C7}" type="datetime1">
              <a:rPr lang="fr-BE" smtClean="0"/>
              <a:t>21-02-24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4A6EE2-2F59-F3D1-57D4-C3FF8A0D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D9A73D-2C57-5B74-48DB-9366DFE44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145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71AD0F-D723-1087-FE50-CA3581A8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569933-4C6D-FA3F-6275-5CCBEED95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0365EB-82C6-896B-81BF-3B59375AB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B9E48C-B47A-43F5-50F7-DCF872EE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F2B-ECB2-4518-8401-9961A5803C05}" type="datetime1">
              <a:rPr lang="fr-BE" smtClean="0"/>
              <a:t>21-02-24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304B-AC11-CAA5-76B0-26AD98BE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DF218F-92A5-AECC-9F12-6A2AA5E7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661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6E8C3-2509-BF1A-AE0C-3821B99C0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4F1F939-A3B8-B29A-3AFB-187886208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F0897C-6BE8-01AF-7BDB-CF3206262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D3B8F0-6528-0BD0-B0FC-A593AB31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F5A73-3838-4A64-BBA6-8EA15B79491A}" type="datetime1">
              <a:rPr lang="fr-BE" smtClean="0"/>
              <a:t>21-02-24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8FCBC8-8108-9D80-CB01-4188E3E1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F22699-F78D-C0E0-D321-29D587CD4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0103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C24CC6-D1E2-8D11-E102-388E0ACAF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689ACA-72DF-177A-B8B3-643DF8754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D28385-6E78-A55A-24F8-02D7B29CD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CC642F-B010-4CE6-B2D9-2EFB34FC4C76}" type="datetime1">
              <a:rPr lang="fr-BE" smtClean="0"/>
              <a:t>21-02-24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6E7220-3E11-A59C-2DD9-5D6D2CA22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E70327-1A3F-3371-F4ED-881D48BA3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96F33-10E2-471F-B40C-3882552ECAF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17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curex.be/fr/lex4you/employeur/actualites/trajets-retour-au-travail-apres-les-employeurs,-les-travailleurs-sont-responsabilise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osburnout.sharepoint.com/sites/asbl/Documents%20partages/Droits%20et%20devoirs/Obligations/RH%20Employeur/Rupture%20pour%20force%20majeure%20m&#233;dicale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osburnout.sharepoint.com/sites/asbl/Documents%20partages/Droits%20et%20devoirs/Obligations/travailleur/La%20reprise%20de%20travail%20&#224;%20temps%20partiel%20m&#233;dical%20autoris&#233;.ppt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ustice.just.fgov.be/cgi_loi/change_lg_2.pl?language=fr&amp;nm=2017A10461&amp;la=F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mploi.belgique.be/fr/themes/bien-etre-au-travail/la-surveillance-de-la-sante-des-travailleurs/reintegration-des#toc_heading_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016" y="2699094"/>
            <a:ext cx="4384804" cy="1760596"/>
          </a:xfrm>
        </p:spPr>
        <p:txBody>
          <a:bodyPr>
            <a:normAutofit/>
          </a:bodyPr>
          <a:lstStyle/>
          <a:p>
            <a:pPr algn="l"/>
            <a:endParaRPr lang="fr-BE" dirty="0">
              <a:latin typeface="Century Gothic" panose="020B0502020202020204" pitchFamily="34" charset="0"/>
            </a:endParaRPr>
          </a:p>
          <a:p>
            <a:pPr algn="l"/>
            <a:r>
              <a:rPr lang="fr-BE" b="1" dirty="0">
                <a:solidFill>
                  <a:srgbClr val="3CA67E"/>
                </a:solidFill>
                <a:latin typeface="Century Gothic" panose="020B0502020202020204" pitchFamily="34" charset="0"/>
              </a:rPr>
              <a:t>Le trajet de réintégration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42A528-B5BC-48B8-92DE-9C2B44451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Gratuit Photos gratuites de alphabets, arrière-plan blanc, caractères Photos">
            <a:extLst>
              <a:ext uri="{FF2B5EF4-FFF2-40B4-BE49-F238E27FC236}">
                <a16:creationId xmlns:a16="http://schemas.microsoft.com/office/drawing/2014/main" id="{AA49D57B-7A8F-905F-8856-ADEB655ACD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7" r="-1" b="-1"/>
          <a:stretch/>
        </p:blipFill>
        <p:spPr bwMode="auto">
          <a:xfrm rot="1206601">
            <a:off x="256854" y="1636126"/>
            <a:ext cx="4817082" cy="2981463"/>
          </a:xfrm>
          <a:custGeom>
            <a:avLst/>
            <a:gdLst/>
            <a:ahLst/>
            <a:cxnLst/>
            <a:rect l="l" t="t" r="r" b="b"/>
            <a:pathLst>
              <a:path w="8500451" h="5783926">
                <a:moveTo>
                  <a:pt x="4814568" y="604"/>
                </a:moveTo>
                <a:cubicBezTo>
                  <a:pt x="5041344" y="3294"/>
                  <a:pt x="5267019" y="14348"/>
                  <a:pt x="5493575" y="21000"/>
                </a:cubicBezTo>
                <a:cubicBezTo>
                  <a:pt x="5987120" y="36130"/>
                  <a:pt x="6483273" y="35607"/>
                  <a:pt x="6977859" y="46564"/>
                </a:cubicBezTo>
                <a:cubicBezTo>
                  <a:pt x="7286195" y="53346"/>
                  <a:pt x="7590877" y="77867"/>
                  <a:pt x="7880953" y="154038"/>
                </a:cubicBezTo>
                <a:cubicBezTo>
                  <a:pt x="7921646" y="164993"/>
                  <a:pt x="7967557" y="167081"/>
                  <a:pt x="7998861" y="193166"/>
                </a:cubicBezTo>
                <a:cubicBezTo>
                  <a:pt x="8033815" y="222382"/>
                  <a:pt x="8019729" y="265163"/>
                  <a:pt x="7968600" y="273511"/>
                </a:cubicBezTo>
                <a:cubicBezTo>
                  <a:pt x="7903386" y="284466"/>
                  <a:pt x="7836607" y="287597"/>
                  <a:pt x="7764609" y="294901"/>
                </a:cubicBezTo>
                <a:cubicBezTo>
                  <a:pt x="7792260" y="335073"/>
                  <a:pt x="7859040" y="304814"/>
                  <a:pt x="7876257" y="354899"/>
                </a:cubicBezTo>
                <a:cubicBezTo>
                  <a:pt x="7799043" y="389332"/>
                  <a:pt x="7705656" y="366898"/>
                  <a:pt x="7631049" y="400810"/>
                </a:cubicBezTo>
                <a:cubicBezTo>
                  <a:pt x="7633137" y="424287"/>
                  <a:pt x="7649831" y="426374"/>
                  <a:pt x="7663396" y="432635"/>
                </a:cubicBezTo>
                <a:cubicBezTo>
                  <a:pt x="7676961" y="438373"/>
                  <a:pt x="7710871" y="430026"/>
                  <a:pt x="7696264" y="462894"/>
                </a:cubicBezTo>
                <a:cubicBezTo>
                  <a:pt x="7541315" y="482719"/>
                  <a:pt x="7393147" y="550021"/>
                  <a:pt x="7229849" y="540630"/>
                </a:cubicBezTo>
                <a:cubicBezTo>
                  <a:pt x="7431755" y="558890"/>
                  <a:pt x="7602355" y="633496"/>
                  <a:pt x="7780782" y="683059"/>
                </a:cubicBezTo>
                <a:cubicBezTo>
                  <a:pt x="7773479" y="741491"/>
                  <a:pt x="7701483" y="718014"/>
                  <a:pt x="7680613" y="759751"/>
                </a:cubicBezTo>
                <a:cubicBezTo>
                  <a:pt x="7794869" y="788967"/>
                  <a:pt x="7904429" y="823401"/>
                  <a:pt x="7998861" y="880789"/>
                </a:cubicBezTo>
                <a:cubicBezTo>
                  <a:pt x="8083901" y="932439"/>
                  <a:pt x="8164765" y="989306"/>
                  <a:pt x="8257111" y="1031566"/>
                </a:cubicBezTo>
                <a:cubicBezTo>
                  <a:pt x="8354150" y="1075912"/>
                  <a:pt x="8413103" y="1132779"/>
                  <a:pt x="8402148" y="1229819"/>
                </a:cubicBezTo>
                <a:cubicBezTo>
                  <a:pt x="8397452" y="1269468"/>
                  <a:pt x="8409973" y="1302859"/>
                  <a:pt x="8453275" y="1318510"/>
                </a:cubicBezTo>
                <a:cubicBezTo>
                  <a:pt x="8507013" y="1337814"/>
                  <a:pt x="8501275" y="1367029"/>
                  <a:pt x="8499187" y="1411897"/>
                </a:cubicBezTo>
                <a:cubicBezTo>
                  <a:pt x="8496056" y="1465634"/>
                  <a:pt x="8468406" y="1486504"/>
                  <a:pt x="8419885" y="1504764"/>
                </a:cubicBezTo>
                <a:cubicBezTo>
                  <a:pt x="8350497" y="1530327"/>
                  <a:pt x="8349975" y="1569978"/>
                  <a:pt x="8368237" y="1617454"/>
                </a:cubicBezTo>
                <a:cubicBezTo>
                  <a:pt x="8378149" y="1643540"/>
                  <a:pt x="8393278" y="1664409"/>
                  <a:pt x="8415713" y="1683712"/>
                </a:cubicBezTo>
                <a:cubicBezTo>
                  <a:pt x="8493448" y="1751014"/>
                  <a:pt x="8492927" y="1752056"/>
                  <a:pt x="8416755" y="1831880"/>
                </a:cubicBezTo>
                <a:cubicBezTo>
                  <a:pt x="8396408" y="1853269"/>
                  <a:pt x="8374496" y="1867356"/>
                  <a:pt x="8383888" y="1901790"/>
                </a:cubicBezTo>
                <a:cubicBezTo>
                  <a:pt x="8415713" y="2016046"/>
                  <a:pt x="8411538" y="2016046"/>
                  <a:pt x="8283717" y="2053609"/>
                </a:cubicBezTo>
                <a:cubicBezTo>
                  <a:pt x="8254501" y="2062479"/>
                  <a:pt x="8215373" y="2054653"/>
                  <a:pt x="8198678" y="2087521"/>
                </a:cubicBezTo>
                <a:cubicBezTo>
                  <a:pt x="8209113" y="2111521"/>
                  <a:pt x="8184591" y="2690625"/>
                  <a:pt x="8207547" y="2700017"/>
                </a:cubicBezTo>
                <a:cubicBezTo>
                  <a:pt x="8387017" y="2773578"/>
                  <a:pt x="8409451" y="2860184"/>
                  <a:pt x="8269632" y="2996352"/>
                </a:cubicBezTo>
                <a:cubicBezTo>
                  <a:pt x="8175722" y="3087653"/>
                  <a:pt x="8186677" y="3236864"/>
                  <a:pt x="8225807" y="3330251"/>
                </a:cubicBezTo>
                <a:cubicBezTo>
                  <a:pt x="8373452" y="3371467"/>
                  <a:pt x="8341107" y="3481027"/>
                  <a:pt x="8370845" y="3577023"/>
                </a:cubicBezTo>
                <a:cubicBezTo>
                  <a:pt x="8392757" y="3649020"/>
                  <a:pt x="8306673" y="3639107"/>
                  <a:pt x="8310847" y="3671976"/>
                </a:cubicBezTo>
                <a:cubicBezTo>
                  <a:pt x="8365105" y="3711626"/>
                  <a:pt x="8437624" y="3724148"/>
                  <a:pt x="8479884" y="3778406"/>
                </a:cubicBezTo>
                <a:cubicBezTo>
                  <a:pt x="8403713" y="3818056"/>
                  <a:pt x="8365105" y="3873880"/>
                  <a:pt x="8322845" y="3929703"/>
                </a:cubicBezTo>
                <a:cubicBezTo>
                  <a:pt x="8254501" y="4020482"/>
                  <a:pt x="8161635" y="4097174"/>
                  <a:pt x="8063031" y="4166563"/>
                </a:cubicBezTo>
                <a:cubicBezTo>
                  <a:pt x="8012947" y="4649674"/>
                  <a:pt x="7851215" y="5156783"/>
                  <a:pt x="7833475" y="5181825"/>
                </a:cubicBezTo>
                <a:cubicBezTo>
                  <a:pt x="7760436" y="5174520"/>
                  <a:pt x="7618528" y="5466682"/>
                  <a:pt x="7495403" y="5493812"/>
                </a:cubicBezTo>
                <a:cubicBezTo>
                  <a:pt x="7366017" y="5523550"/>
                  <a:pt x="5441925" y="5797973"/>
                  <a:pt x="5148199" y="5783364"/>
                </a:cubicBezTo>
                <a:cubicBezTo>
                  <a:pt x="3551743" y="5705628"/>
                  <a:pt x="3505310" y="5598155"/>
                  <a:pt x="3505310" y="5598155"/>
                </a:cubicBezTo>
                <a:cubicBezTo>
                  <a:pt x="3505310" y="5598155"/>
                  <a:pt x="3596089" y="5571548"/>
                  <a:pt x="3675390" y="5541287"/>
                </a:cubicBezTo>
                <a:cubicBezTo>
                  <a:pt x="3627392" y="5542853"/>
                  <a:pt x="3579395" y="5543896"/>
                  <a:pt x="3531919" y="5542331"/>
                </a:cubicBezTo>
                <a:cubicBezTo>
                  <a:pt x="3164108" y="5531375"/>
                  <a:pt x="3500093" y="5511028"/>
                  <a:pt x="3138022" y="5469291"/>
                </a:cubicBezTo>
                <a:cubicBezTo>
                  <a:pt x="2527092" y="5398860"/>
                  <a:pt x="2618913" y="5380598"/>
                  <a:pt x="2058068" y="5181825"/>
                </a:cubicBezTo>
                <a:cubicBezTo>
                  <a:pt x="2008504" y="5164086"/>
                  <a:pt x="1660519" y="5056613"/>
                  <a:pt x="1447659" y="5044613"/>
                </a:cubicBezTo>
                <a:cubicBezTo>
                  <a:pt x="1391313" y="5041483"/>
                  <a:pt x="1329751" y="5042527"/>
                  <a:pt x="1281230" y="4977311"/>
                </a:cubicBezTo>
                <a:cubicBezTo>
                  <a:pt x="1429920" y="4979399"/>
                  <a:pt x="1557741" y="4979399"/>
                  <a:pt x="1696518" y="4945487"/>
                </a:cubicBezTo>
                <a:cubicBezTo>
                  <a:pt x="1622434" y="4898532"/>
                  <a:pt x="1537394" y="4938705"/>
                  <a:pt x="1478440" y="4905836"/>
                </a:cubicBezTo>
                <a:cubicBezTo>
                  <a:pt x="1423138" y="4875577"/>
                  <a:pt x="1375140" y="4871404"/>
                  <a:pt x="1318795" y="4919401"/>
                </a:cubicBezTo>
                <a:cubicBezTo>
                  <a:pt x="1289578" y="4944443"/>
                  <a:pt x="1237928" y="4939747"/>
                  <a:pt x="1208190" y="4925140"/>
                </a:cubicBezTo>
                <a:cubicBezTo>
                  <a:pt x="1049066" y="4846360"/>
                  <a:pt x="1052718" y="4847404"/>
                  <a:pt x="875857" y="4867751"/>
                </a:cubicBezTo>
                <a:cubicBezTo>
                  <a:pt x="763166" y="4880272"/>
                  <a:pt x="648388" y="4902706"/>
                  <a:pt x="545088" y="4889141"/>
                </a:cubicBezTo>
                <a:cubicBezTo>
                  <a:pt x="532045" y="4859403"/>
                  <a:pt x="543522" y="4845839"/>
                  <a:pt x="558131" y="4841666"/>
                </a:cubicBezTo>
                <a:cubicBezTo>
                  <a:pt x="796034" y="4776973"/>
                  <a:pt x="840379" y="4702889"/>
                  <a:pt x="1081413" y="4662717"/>
                </a:cubicBezTo>
                <a:cubicBezTo>
                  <a:pt x="1099151" y="4617327"/>
                  <a:pt x="1011503" y="4609500"/>
                  <a:pt x="1052718" y="4564633"/>
                </a:cubicBezTo>
                <a:cubicBezTo>
                  <a:pt x="1127846" y="4529678"/>
                  <a:pt x="1216016" y="4570894"/>
                  <a:pt x="1290622" y="4525505"/>
                </a:cubicBezTo>
                <a:cubicBezTo>
                  <a:pt x="1277579" y="4493158"/>
                  <a:pt x="1214972" y="4516636"/>
                  <a:pt x="1217581" y="4482202"/>
                </a:cubicBezTo>
                <a:cubicBezTo>
                  <a:pt x="1220712" y="4442552"/>
                  <a:pt x="1264536" y="4448813"/>
                  <a:pt x="1294796" y="4451421"/>
                </a:cubicBezTo>
                <a:cubicBezTo>
                  <a:pt x="1441398" y="4464985"/>
                  <a:pt x="1568696" y="4390902"/>
                  <a:pt x="1709040" y="4365860"/>
                </a:cubicBezTo>
                <a:cubicBezTo>
                  <a:pt x="1559306" y="4303253"/>
                  <a:pt x="686474" y="4353338"/>
                  <a:pt x="530479" y="4334034"/>
                </a:cubicBezTo>
                <a:cubicBezTo>
                  <a:pt x="367182" y="4314210"/>
                  <a:pt x="107367" y="4261516"/>
                  <a:pt x="174146" y="4244821"/>
                </a:cubicBezTo>
                <a:cubicBezTo>
                  <a:pt x="249796" y="4225518"/>
                  <a:pt x="519524" y="3996484"/>
                  <a:pt x="596216" y="3986050"/>
                </a:cubicBezTo>
                <a:cubicBezTo>
                  <a:pt x="685430" y="3974050"/>
                  <a:pt x="703169" y="3957876"/>
                  <a:pt x="820554" y="3875967"/>
                </a:cubicBezTo>
                <a:cubicBezTo>
                  <a:pt x="897769" y="3822230"/>
                  <a:pt x="576391" y="3939094"/>
                  <a:pt x="451179" y="3901009"/>
                </a:cubicBezTo>
                <a:cubicBezTo>
                  <a:pt x="405268" y="3886923"/>
                  <a:pt x="729255" y="3738233"/>
                  <a:pt x="729255" y="3711105"/>
                </a:cubicBezTo>
                <a:cubicBezTo>
                  <a:pt x="729255" y="3682409"/>
                  <a:pt x="700038" y="3676150"/>
                  <a:pt x="672387" y="3676150"/>
                </a:cubicBezTo>
                <a:cubicBezTo>
                  <a:pt x="610824" y="3676150"/>
                  <a:pt x="629606" y="3651106"/>
                  <a:pt x="568043" y="3652673"/>
                </a:cubicBezTo>
                <a:cubicBezTo>
                  <a:pt x="748558" y="3580154"/>
                  <a:pt x="860205" y="3599458"/>
                  <a:pt x="1038632" y="3533198"/>
                </a:cubicBezTo>
                <a:cubicBezTo>
                  <a:pt x="1125760" y="3500852"/>
                  <a:pt x="817425" y="3393378"/>
                  <a:pt x="907160" y="3365206"/>
                </a:cubicBezTo>
                <a:cubicBezTo>
                  <a:pt x="941071" y="3354249"/>
                  <a:pt x="986461" y="3365727"/>
                  <a:pt x="1009938" y="3327120"/>
                </a:cubicBezTo>
                <a:cubicBezTo>
                  <a:pt x="972897" y="3296340"/>
                  <a:pt x="923855" y="3309904"/>
                  <a:pt x="886812" y="3322425"/>
                </a:cubicBezTo>
                <a:cubicBezTo>
                  <a:pt x="792381" y="3354772"/>
                  <a:pt x="799165" y="3346946"/>
                  <a:pt x="789773" y="3322947"/>
                </a:cubicBezTo>
                <a:cubicBezTo>
                  <a:pt x="758993" y="3241037"/>
                  <a:pt x="682822" y="3267123"/>
                  <a:pt x="615520" y="3280688"/>
                </a:cubicBezTo>
                <a:cubicBezTo>
                  <a:pt x="412050" y="3321382"/>
                  <a:pt x="205972" y="3309904"/>
                  <a:pt x="3023" y="3351641"/>
                </a:cubicBezTo>
                <a:cubicBezTo>
                  <a:pt x="-18888" y="3356337"/>
                  <a:pt x="83890" y="3262949"/>
                  <a:pt x="132409" y="3251993"/>
                </a:cubicBezTo>
                <a:cubicBezTo>
                  <a:pt x="185103" y="3240516"/>
                  <a:pt x="249796" y="3248863"/>
                  <a:pt x="287360" y="3195127"/>
                </a:cubicBezTo>
                <a:cubicBezTo>
                  <a:pt x="220579" y="3181561"/>
                  <a:pt x="144410" y="3207647"/>
                  <a:pt x="78150" y="3164866"/>
                </a:cubicBezTo>
                <a:cubicBezTo>
                  <a:pt x="225276" y="3105913"/>
                  <a:pt x="371878" y="3107999"/>
                  <a:pt x="498655" y="3069914"/>
                </a:cubicBezTo>
                <a:cubicBezTo>
                  <a:pt x="510133" y="2999483"/>
                  <a:pt x="426658" y="3025046"/>
                  <a:pt x="396399" y="2984874"/>
                </a:cubicBezTo>
                <a:cubicBezTo>
                  <a:pt x="1351140" y="2916007"/>
                  <a:pt x="817946" y="2712537"/>
                  <a:pt x="658822" y="2601411"/>
                </a:cubicBezTo>
                <a:cubicBezTo>
                  <a:pt x="605607" y="2564370"/>
                  <a:pt x="1164888" y="2388551"/>
                  <a:pt x="1183148" y="2383856"/>
                </a:cubicBezTo>
                <a:cubicBezTo>
                  <a:pt x="1229581" y="2372900"/>
                  <a:pt x="1413747" y="2380725"/>
                  <a:pt x="1451311" y="2366639"/>
                </a:cubicBezTo>
                <a:cubicBezTo>
                  <a:pt x="1499309" y="2348901"/>
                  <a:pt x="1340706" y="2318120"/>
                  <a:pt x="1376184" y="2296729"/>
                </a:cubicBezTo>
                <a:cubicBezTo>
                  <a:pt x="1625043" y="2145953"/>
                  <a:pt x="1642780" y="1919006"/>
                  <a:pt x="1572870" y="1902834"/>
                </a:cubicBezTo>
                <a:cubicBezTo>
                  <a:pt x="1500353" y="1886138"/>
                  <a:pt x="1429399" y="1899181"/>
                  <a:pt x="1362097" y="1926311"/>
                </a:cubicBezTo>
                <a:cubicBezTo>
                  <a:pt x="1252536" y="1970656"/>
                  <a:pt x="493960" y="1907528"/>
                  <a:pt x="281620" y="1943006"/>
                </a:cubicBezTo>
                <a:cubicBezTo>
                  <a:pt x="249274" y="1948223"/>
                  <a:pt x="205451" y="1971700"/>
                  <a:pt x="174669" y="1927876"/>
                </a:cubicBezTo>
                <a:cubicBezTo>
                  <a:pt x="393269" y="1785969"/>
                  <a:pt x="673952" y="1826663"/>
                  <a:pt x="918115" y="1730145"/>
                </a:cubicBezTo>
                <a:cubicBezTo>
                  <a:pt x="822119" y="1663886"/>
                  <a:pt x="724558" y="1667017"/>
                  <a:pt x="624389" y="1676929"/>
                </a:cubicBezTo>
                <a:cubicBezTo>
                  <a:pt x="598304" y="1679538"/>
                  <a:pt x="562826" y="1683190"/>
                  <a:pt x="556565" y="1655539"/>
                </a:cubicBezTo>
                <a:cubicBezTo>
                  <a:pt x="548739" y="1620584"/>
                  <a:pt x="590999" y="1614323"/>
                  <a:pt x="618650" y="1600237"/>
                </a:cubicBezTo>
                <a:cubicBezTo>
                  <a:pt x="660909" y="1578325"/>
                  <a:pt x="723515" y="1604410"/>
                  <a:pt x="775165" y="1544413"/>
                </a:cubicBezTo>
                <a:cubicBezTo>
                  <a:pt x="618650" y="1558500"/>
                  <a:pt x="486656" y="1583021"/>
                  <a:pt x="348401" y="1624758"/>
                </a:cubicBezTo>
                <a:cubicBezTo>
                  <a:pt x="360400" y="1587717"/>
                  <a:pt x="402137" y="1570499"/>
                  <a:pt x="378660" y="1539719"/>
                </a:cubicBezTo>
                <a:cubicBezTo>
                  <a:pt x="360922" y="1516763"/>
                  <a:pt x="310316" y="1505806"/>
                  <a:pt x="336402" y="1463025"/>
                </a:cubicBezTo>
                <a:cubicBezTo>
                  <a:pt x="409963" y="1417636"/>
                  <a:pt x="514307" y="1429636"/>
                  <a:pt x="576913" y="1364421"/>
                </a:cubicBezTo>
                <a:cubicBezTo>
                  <a:pt x="665605" y="1271556"/>
                  <a:pt x="803338" y="1239731"/>
                  <a:pt x="911856" y="1171908"/>
                </a:cubicBezTo>
                <a:cubicBezTo>
                  <a:pt x="947853" y="1149995"/>
                  <a:pt x="1184192" y="1073303"/>
                  <a:pt x="1247841" y="1048782"/>
                </a:cubicBezTo>
                <a:cubicBezTo>
                  <a:pt x="1336532" y="1014349"/>
                  <a:pt x="1437746" y="1002349"/>
                  <a:pt x="1524872" y="939221"/>
                </a:cubicBezTo>
                <a:cubicBezTo>
                  <a:pt x="1439310" y="926178"/>
                  <a:pt x="1369923" y="985133"/>
                  <a:pt x="1267145" y="956439"/>
                </a:cubicBezTo>
                <a:cubicBezTo>
                  <a:pt x="1429920" y="895398"/>
                  <a:pt x="1579131" y="867746"/>
                  <a:pt x="1697039" y="783749"/>
                </a:cubicBezTo>
                <a:cubicBezTo>
                  <a:pt x="1711648" y="773315"/>
                  <a:pt x="1740342" y="776446"/>
                  <a:pt x="1762255" y="772794"/>
                </a:cubicBezTo>
                <a:cubicBezTo>
                  <a:pt x="1992852" y="735752"/>
                  <a:pt x="2224495" y="704449"/>
                  <a:pt x="2452486" y="650712"/>
                </a:cubicBezTo>
                <a:cubicBezTo>
                  <a:pt x="2504136" y="638191"/>
                  <a:pt x="2595436" y="635061"/>
                  <a:pt x="2586045" y="590193"/>
                </a:cubicBezTo>
                <a:cubicBezTo>
                  <a:pt x="2571959" y="522891"/>
                  <a:pt x="2486919" y="570889"/>
                  <a:pt x="2432138" y="577150"/>
                </a:cubicBezTo>
                <a:cubicBezTo>
                  <a:pt x="2262059" y="597497"/>
                  <a:pt x="2091979" y="632974"/>
                  <a:pt x="1919291" y="613149"/>
                </a:cubicBezTo>
                <a:cubicBezTo>
                  <a:pt x="2035633" y="588107"/>
                  <a:pt x="2151455" y="562542"/>
                  <a:pt x="2267799" y="537499"/>
                </a:cubicBezTo>
                <a:cubicBezTo>
                  <a:pt x="2134238" y="546368"/>
                  <a:pt x="2017896" y="487936"/>
                  <a:pt x="1887988" y="514022"/>
                </a:cubicBezTo>
                <a:cubicBezTo>
                  <a:pt x="1846250" y="522370"/>
                  <a:pt x="1802427" y="495762"/>
                  <a:pt x="1798252" y="454546"/>
                </a:cubicBezTo>
                <a:cubicBezTo>
                  <a:pt x="1793557" y="421678"/>
                  <a:pt x="1832686" y="407071"/>
                  <a:pt x="1862424" y="396636"/>
                </a:cubicBezTo>
                <a:cubicBezTo>
                  <a:pt x="1938595" y="370028"/>
                  <a:pt x="1999113" y="291250"/>
                  <a:pt x="2096675" y="332987"/>
                </a:cubicBezTo>
                <a:cubicBezTo>
                  <a:pt x="2158237" y="267250"/>
                  <a:pt x="2256320" y="256816"/>
                  <a:pt x="2335621" y="239600"/>
                </a:cubicBezTo>
                <a:cubicBezTo>
                  <a:pt x="2588654" y="185341"/>
                  <a:pt x="2845338" y="143081"/>
                  <a:pt x="3102023" y="107082"/>
                </a:cubicBezTo>
                <a:cubicBezTo>
                  <a:pt x="3270538" y="83605"/>
                  <a:pt x="3444270" y="93518"/>
                  <a:pt x="3611219" y="63780"/>
                </a:cubicBezTo>
                <a:cubicBezTo>
                  <a:pt x="3937814" y="5869"/>
                  <a:pt x="4262322" y="7436"/>
                  <a:pt x="4587352" y="1175"/>
                </a:cubicBezTo>
                <a:cubicBezTo>
                  <a:pt x="4663262" y="-260"/>
                  <a:pt x="4738976" y="-293"/>
                  <a:pt x="4814568" y="60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3103D6-C4DB-DB50-6863-F3730777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D5EAD6B-CC1A-21FA-07B9-4DAD9739B295}"/>
              </a:ext>
            </a:extLst>
          </p:cNvPr>
          <p:cNvSpPr txBox="1"/>
          <p:nvPr/>
        </p:nvSpPr>
        <p:spPr>
          <a:xfrm>
            <a:off x="5251727" y="1503180"/>
            <a:ext cx="643953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2C2C2C"/>
                </a:solidFill>
                <a:latin typeface="Century Gothic" panose="020B0502020202020204" pitchFamily="34" charset="0"/>
              </a:rPr>
              <a:t>I</a:t>
            </a:r>
            <a:r>
              <a:rPr lang="fr-FR" sz="2000" b="0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l ne faut pas confondre le  </a:t>
            </a:r>
            <a:r>
              <a:rPr lang="fr-FR" sz="2000" b="1" u="sng" dirty="0">
                <a:solidFill>
                  <a:srgbClr val="007E8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Trajet de Retour au Travail</a:t>
            </a:r>
            <a:r>
              <a:rPr lang="fr-FR" sz="2000" b="1" u="sng" dirty="0">
                <a:solidFill>
                  <a:srgbClr val="007E80"/>
                </a:solidFill>
                <a:latin typeface="Century Gothic" panose="020B0502020202020204" pitchFamily="34" charset="0"/>
              </a:rPr>
              <a:t> </a:t>
            </a:r>
            <a:r>
              <a:rPr lang="fr-FR" sz="2000" b="0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proposé par les mutuelles</a:t>
            </a:r>
            <a:r>
              <a:rPr lang="fr-FR" sz="2000" dirty="0">
                <a:solidFill>
                  <a:srgbClr val="2C2C2C"/>
                </a:solidFill>
                <a:latin typeface="Century Gothic" panose="020B0502020202020204" pitchFamily="34" charset="0"/>
              </a:rPr>
              <a:t> et le </a:t>
            </a:r>
            <a:r>
              <a:rPr lang="fr-FR" sz="2000" b="1" u="sng" dirty="0">
                <a:solidFill>
                  <a:srgbClr val="007E80"/>
                </a:solidFill>
                <a:latin typeface="Century Gothic" panose="020B0502020202020204" pitchFamily="34" charset="0"/>
              </a:rPr>
              <a:t>trajet de réintégration </a:t>
            </a:r>
            <a:r>
              <a:rPr lang="fr-FR" sz="2000" dirty="0">
                <a:latin typeface="Century Gothic" panose="020B0502020202020204" pitchFamily="34" charset="0"/>
              </a:rPr>
              <a:t>en entreprise</a:t>
            </a:r>
            <a:endParaRPr lang="fr-FR" sz="2000" b="1" u="sng" dirty="0">
              <a:solidFill>
                <a:srgbClr val="007E80"/>
              </a:solidFill>
              <a:latin typeface="Century Gothic" panose="020B0502020202020204" pitchFamily="34" charset="0"/>
            </a:endParaRPr>
          </a:p>
          <a:p>
            <a:endParaRPr lang="fr-FR" sz="2000" dirty="0">
              <a:solidFill>
                <a:srgbClr val="2C2C2C"/>
              </a:solidFill>
              <a:latin typeface="Century Gothic" panose="020B0502020202020204" pitchFamily="34" charset="0"/>
            </a:endParaRPr>
          </a:p>
          <a:p>
            <a:endParaRPr lang="fr-FR" sz="2000" b="0" i="0" dirty="0">
              <a:solidFill>
                <a:srgbClr val="2C2C2C"/>
              </a:solidFill>
              <a:effectLst/>
              <a:latin typeface="Century Gothic" panose="020B0502020202020204" pitchFamily="34" charset="0"/>
            </a:endParaRPr>
          </a:p>
          <a:p>
            <a:r>
              <a:rPr lang="fr-FR" sz="2000" b="0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Dans le premier c’est le </a:t>
            </a:r>
            <a:r>
              <a:rPr lang="fr-FR" sz="2000" b="1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coordinateur de retour au travail </a:t>
            </a:r>
            <a:r>
              <a:rPr lang="fr-FR" sz="2000" b="0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et le Médecin conseil qui ont un rôle important à jouer, dans le second, c’est </a:t>
            </a:r>
            <a:r>
              <a:rPr lang="fr-FR" sz="2000" b="1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l’employeur </a:t>
            </a:r>
            <a:r>
              <a:rPr lang="fr-FR" sz="2000" b="0" i="0" dirty="0">
                <a:solidFill>
                  <a:srgbClr val="2C2C2C"/>
                </a:solidFill>
                <a:effectLst/>
                <a:latin typeface="Century Gothic" panose="020B0502020202020204" pitchFamily="34" charset="0"/>
              </a:rPr>
              <a:t>et le Médecin du travail qui jouent un rôle central.</a:t>
            </a:r>
          </a:p>
          <a:p>
            <a:endParaRPr lang="fr-FR" dirty="0">
              <a:solidFill>
                <a:srgbClr val="2C2C2C"/>
              </a:solidFill>
              <a:latin typeface="Century Gothic" panose="020B0502020202020204" pitchFamily="34" charset="0"/>
            </a:endParaRPr>
          </a:p>
          <a:p>
            <a:endParaRPr lang="fr-FR" dirty="0">
              <a:solidFill>
                <a:srgbClr val="2C2C2C"/>
              </a:solidFill>
              <a:latin typeface="Century Gothic" panose="020B0502020202020204" pitchFamily="34" charset="0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2491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1448A8C4-A23E-83CD-450C-3D0078B8C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305" y="1380930"/>
            <a:ext cx="4394718" cy="2360645"/>
          </a:xfrm>
          <a:noFill/>
        </p:spPr>
        <p:txBody>
          <a:bodyPr>
            <a:normAutofit fontScale="90000"/>
          </a:bodyPr>
          <a:lstStyle/>
          <a:p>
            <a:pPr algn="l"/>
            <a:br>
              <a:rPr lang="fr-BE" sz="2000" dirty="0">
                <a:latin typeface="Century Gothic" panose="020B0502020202020204" pitchFamily="34" charset="0"/>
              </a:rPr>
            </a:br>
            <a:br>
              <a:rPr lang="fr-BE" sz="2000" dirty="0">
                <a:latin typeface="Century Gothic" panose="020B0502020202020204" pitchFamily="34" charset="0"/>
              </a:rPr>
            </a:br>
            <a:br>
              <a:rPr lang="fr-BE" sz="2000" dirty="0">
                <a:latin typeface="Century Gothic" panose="020B0502020202020204" pitchFamily="34" charset="0"/>
              </a:rPr>
            </a:br>
            <a:r>
              <a:rPr lang="fr-BE" sz="2000" dirty="0">
                <a:latin typeface="Century Gothic" panose="020B0502020202020204" pitchFamily="34" charset="0"/>
              </a:rPr>
              <a:t>Le trajet de réintégration a pour seul </a:t>
            </a:r>
            <a:r>
              <a:rPr lang="fr-BE" sz="2000" b="1" dirty="0">
                <a:latin typeface="Century Gothic" panose="020B0502020202020204" pitchFamily="34" charset="0"/>
              </a:rPr>
              <a:t>objectif de réintégrer </a:t>
            </a:r>
            <a:r>
              <a:rPr lang="fr-BE" sz="2000" dirty="0">
                <a:latin typeface="Century Gothic" panose="020B0502020202020204" pitchFamily="34" charset="0"/>
              </a:rPr>
              <a:t>le travailleur.</a:t>
            </a:r>
            <a:br>
              <a:rPr lang="fr-BE" sz="3300" dirty="0">
                <a:latin typeface="Century Gothic" panose="020B0502020202020204" pitchFamily="34" charset="0"/>
              </a:rPr>
            </a:br>
            <a:br>
              <a:rPr lang="fr-BE" sz="3300" dirty="0">
                <a:latin typeface="Century Gothic" panose="020B0502020202020204" pitchFamily="34" charset="0"/>
              </a:rPr>
            </a:br>
            <a:endParaRPr lang="fr-BE" sz="3300" dirty="0">
              <a:latin typeface="Century Gothic" panose="020B0502020202020204" pitchFamily="34" charset="0"/>
            </a:endParaRPr>
          </a:p>
        </p:txBody>
      </p:sp>
      <p:pic>
        <p:nvPicPr>
          <p:cNvPr id="10" name="Picture 2" descr="Gratuit Ampoule Photos">
            <a:extLst>
              <a:ext uri="{FF2B5EF4-FFF2-40B4-BE49-F238E27FC236}">
                <a16:creationId xmlns:a16="http://schemas.microsoft.com/office/drawing/2014/main" id="{0ED00A2C-966F-CE0D-1AB5-A2ABF41AA3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517"/>
          <a:stretch/>
        </p:blipFill>
        <p:spPr bwMode="auto">
          <a:xfrm>
            <a:off x="5461914" y="10"/>
            <a:ext cx="6730086" cy="6857990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28C1AA-B899-431A-2819-5178AB959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61914" y="6403003"/>
            <a:ext cx="480159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BE" dirty="0">
                <a:solidFill>
                  <a:srgbClr val="FFFFFF"/>
                </a:solidFill>
              </a:rPr>
              <a:t>© SOS Burnout Belgique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6220B0E9-1E8A-768D-9480-7361056A7197}"/>
              </a:ext>
            </a:extLst>
          </p:cNvPr>
          <p:cNvSpPr/>
          <p:nvPr/>
        </p:nvSpPr>
        <p:spPr>
          <a:xfrm>
            <a:off x="463024" y="1955201"/>
            <a:ext cx="4571999" cy="1403820"/>
          </a:xfrm>
          <a:prstGeom prst="roundRect">
            <a:avLst/>
          </a:prstGeom>
          <a:noFill/>
          <a:ln>
            <a:solidFill>
              <a:srgbClr val="3CA6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38148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9D7EAE-7D0C-1F76-DCA4-779AC7FC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869" y="1621631"/>
            <a:ext cx="10955694" cy="2802571"/>
          </a:xfrm>
        </p:spPr>
        <p:txBody>
          <a:bodyPr>
            <a:normAutofit/>
          </a:bodyPr>
          <a:lstStyle/>
          <a:p>
            <a:r>
              <a:rPr lang="fr-BE" sz="2000" u="sng" dirty="0">
                <a:latin typeface="Century Gothic" panose="020B0502020202020204" pitchFamily="34" charset="0"/>
              </a:rPr>
              <a:t>Quand le salarié est-il à l’initiative de la demande?</a:t>
            </a:r>
            <a:br>
              <a:rPr lang="fr-BE" sz="1800" u="sng" dirty="0">
                <a:latin typeface="Century Gothic" panose="020B0502020202020204" pitchFamily="34" charset="0"/>
              </a:rPr>
            </a:br>
            <a:br>
              <a:rPr lang="fr-BE" sz="1800" u="sng" dirty="0">
                <a:latin typeface="Century Gothic" panose="020B0502020202020204" pitchFamily="34" charset="0"/>
              </a:rPr>
            </a:br>
            <a:br>
              <a:rPr lang="fr-BE" sz="1800" u="sng" dirty="0">
                <a:latin typeface="Century Gothic" panose="020B0502020202020204" pitchFamily="34" charset="0"/>
              </a:rPr>
            </a:br>
            <a:r>
              <a:rPr lang="fr-BE" sz="2000" dirty="0">
                <a:latin typeface="Century Gothic" panose="020B0502020202020204" pitchFamily="34" charset="0"/>
              </a:rPr>
              <a:t>Lorsqu’un salarié est en incapacité et </a:t>
            </a:r>
            <a:r>
              <a:rPr lang="fr-BE" sz="2000" b="1" dirty="0">
                <a:latin typeface="Century Gothic" panose="020B0502020202020204" pitchFamily="34" charset="0"/>
              </a:rPr>
              <a:t>indépendamment de la durée de celle-ci</a:t>
            </a:r>
            <a:r>
              <a:rPr lang="fr-BE" sz="2000" dirty="0">
                <a:latin typeface="Century Gothic" panose="020B0502020202020204" pitchFamily="34" charset="0"/>
              </a:rPr>
              <a:t>, il peut demander à son employeur la mise en place d’un trajet de réintégration.</a:t>
            </a:r>
            <a:br>
              <a:rPr lang="fr-BE" sz="2000" dirty="0">
                <a:latin typeface="Century Gothic" panose="020B0502020202020204" pitchFamily="34" charset="0"/>
              </a:rPr>
            </a:br>
            <a:br>
              <a:rPr lang="fr-BE" sz="2000" dirty="0">
                <a:latin typeface="Century Gothic" panose="020B0502020202020204" pitchFamily="34" charset="0"/>
              </a:rPr>
            </a:br>
            <a:r>
              <a:rPr lang="fr-BE" sz="2000" dirty="0">
                <a:latin typeface="Century Gothic" panose="020B0502020202020204" pitchFamily="34" charset="0"/>
              </a:rPr>
              <a:t>Il peut également proposer un trajet de réintégration à son employeur lorsqu’il se voit notifier par la médecine du travail une inaptitude pour </a:t>
            </a:r>
            <a:r>
              <a:rPr lang="fr-BE" sz="2000" dirty="0">
                <a:latin typeface="Century Gothic" panose="020B0502020202020204" pitchFamily="34" charset="0"/>
                <a:hlinkClick r:id="rId2"/>
              </a:rPr>
              <a:t>force majeure médicale</a:t>
            </a:r>
            <a:r>
              <a:rPr lang="fr-BE" sz="2000" dirty="0">
                <a:latin typeface="Century Gothic" panose="020B0502020202020204" pitchFamily="34" charset="0"/>
              </a:rPr>
              <a:t>.</a:t>
            </a:r>
            <a:endParaRPr lang="fr-BE" sz="1800" dirty="0">
              <a:latin typeface="Century Gothic" panose="020B0502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22B769-C662-DD69-03CA-F262DAE7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4E76AC6-45E0-B802-915B-76A554C62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7" y="0"/>
            <a:ext cx="3807996" cy="380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9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257B6-66BE-48CC-F421-665989F6F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C51A0-427E-44EC-5B6C-C9043FA7E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22" y="408651"/>
            <a:ext cx="10955694" cy="2802571"/>
          </a:xfrm>
        </p:spPr>
        <p:txBody>
          <a:bodyPr>
            <a:normAutofit/>
          </a:bodyPr>
          <a:lstStyle/>
          <a:p>
            <a:r>
              <a:rPr lang="fr-BE" sz="2400" u="sng" dirty="0">
                <a:latin typeface="Century Gothic" panose="020B0502020202020204" pitchFamily="34" charset="0"/>
              </a:rPr>
              <a:t>Comment ?</a:t>
            </a:r>
            <a:br>
              <a:rPr lang="fr-BE" sz="2000" u="sng" dirty="0">
                <a:latin typeface="Century Gothic" panose="020B0502020202020204" pitchFamily="34" charset="0"/>
              </a:rPr>
            </a:br>
            <a:br>
              <a:rPr lang="fr-BE" sz="2000" u="sng" dirty="0">
                <a:latin typeface="Century Gothic" panose="020B0502020202020204" pitchFamily="34" charset="0"/>
              </a:rPr>
            </a:br>
            <a:br>
              <a:rPr lang="fr-BE" sz="2000" u="sng" dirty="0">
                <a:latin typeface="Century Gothic" panose="020B0502020202020204" pitchFamily="34" charset="0"/>
              </a:rPr>
            </a:br>
            <a:r>
              <a:rPr lang="fr-BE" sz="2000" dirty="0">
                <a:latin typeface="Century Gothic" panose="020B0502020202020204" pitchFamily="34" charset="0"/>
              </a:rPr>
              <a:t>La demande est adressée par écrit au conseiller en prévention-médecin du travail.</a:t>
            </a:r>
            <a:br>
              <a:rPr lang="fr-BE" sz="2000" dirty="0">
                <a:latin typeface="Century Gothic" panose="020B0502020202020204" pitchFamily="34" charset="0"/>
              </a:rPr>
            </a:br>
            <a:br>
              <a:rPr lang="fr-BE" sz="2000" dirty="0">
                <a:latin typeface="Century Gothic" panose="020B0502020202020204" pitchFamily="34" charset="0"/>
              </a:rPr>
            </a:br>
            <a:r>
              <a:rPr lang="fr-BE" sz="2000" dirty="0">
                <a:latin typeface="Century Gothic" panose="020B0502020202020204" pitchFamily="34" charset="0"/>
              </a:rPr>
              <a:t>Il va examiner votre capacité restante à effectuer le travail convenu par contrat et les éventuelles adaptations nécessaires.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0A4C87-FFD1-62EF-5F1E-BBCA7BAA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7D1343A-9FF2-11D6-E546-5A281F8518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373567" y="3052207"/>
            <a:ext cx="3807996" cy="380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8B6FA0-5D90-6B46-1EB0-AE156E243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060" y="849086"/>
            <a:ext cx="9144000" cy="533498"/>
          </a:xfrm>
        </p:spPr>
        <p:txBody>
          <a:bodyPr/>
          <a:lstStyle/>
          <a:p>
            <a:pPr algn="l"/>
            <a:r>
              <a:rPr lang="fr-BE" sz="2000" u="sng" dirty="0">
                <a:solidFill>
                  <a:srgbClr val="343A40"/>
                </a:solidFill>
                <a:latin typeface="Century Gothic" panose="020B0502020202020204" pitchFamily="34" charset="0"/>
                <a:ea typeface="+mn-ea"/>
                <a:cs typeface="+mn-cs"/>
              </a:rPr>
              <a:t>Constatations possibles? ( Décisions A,B ou C</a:t>
            </a:r>
            <a:r>
              <a:rPr lang="fr-BE" sz="2400" u="sng" dirty="0">
                <a:solidFill>
                  <a:srgbClr val="343A40"/>
                </a:solidFill>
                <a:latin typeface="Century Gothic" panose="020B050202020202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9BEBDE-57F8-7203-3881-E3503EC45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149" y="1997982"/>
            <a:ext cx="9759821" cy="4723493"/>
          </a:xfrm>
        </p:spPr>
        <p:txBody>
          <a:bodyPr>
            <a:normAutofit/>
          </a:bodyPr>
          <a:lstStyle/>
          <a:p>
            <a:pPr algn="l"/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A.  Le travailleur pourra, à terme, </a:t>
            </a:r>
            <a:r>
              <a:rPr lang="fr-BE" sz="2000" b="1" dirty="0">
                <a:solidFill>
                  <a:srgbClr val="343A40"/>
                </a:solidFill>
                <a:latin typeface="Century Gothic" panose="020B0502020202020204" pitchFamily="34" charset="0"/>
              </a:rPr>
              <a:t>reprendre le travail convenu</a:t>
            </a:r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, avec, le cas échéant, une adaptation du poste de travail, un travail adapté ou un autre travail;</a:t>
            </a:r>
          </a:p>
          <a:p>
            <a:pPr algn="l"/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B.  Le travailleur est définitivement inapte à effectuer le travail convenu mais il peut peut effectuer </a:t>
            </a:r>
            <a:r>
              <a:rPr lang="fr-BE" sz="2000" b="1" dirty="0">
                <a:solidFill>
                  <a:srgbClr val="343A40"/>
                </a:solidFill>
                <a:latin typeface="Century Gothic" panose="020B0502020202020204" pitchFamily="34" charset="0"/>
              </a:rPr>
              <a:t>un autre travail ou un travail adapté</a:t>
            </a:r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;</a:t>
            </a:r>
          </a:p>
          <a:p>
            <a:pPr algn="l"/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C.  </a:t>
            </a:r>
            <a:r>
              <a:rPr lang="fr-BE" sz="2000" dirty="0" err="1">
                <a:solidFill>
                  <a:srgbClr val="343A40"/>
                </a:solidFill>
                <a:latin typeface="Century Gothic" panose="020B0502020202020204" pitchFamily="34" charset="0"/>
              </a:rPr>
              <a:t>ll</a:t>
            </a:r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 n’est </a:t>
            </a:r>
            <a:r>
              <a:rPr lang="fr-BE" sz="2000" b="1" dirty="0">
                <a:solidFill>
                  <a:srgbClr val="343A40"/>
                </a:solidFill>
                <a:latin typeface="Century Gothic" panose="020B0502020202020204" pitchFamily="34" charset="0"/>
              </a:rPr>
              <a:t>pas possible </a:t>
            </a:r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actuellement de </a:t>
            </a:r>
            <a:r>
              <a:rPr lang="fr-BE" sz="2000" b="1" dirty="0">
                <a:solidFill>
                  <a:srgbClr val="343A40"/>
                </a:solidFill>
                <a:latin typeface="Century Gothic" panose="020B0502020202020204" pitchFamily="34" charset="0"/>
              </a:rPr>
              <a:t>procéder à une évaluation </a:t>
            </a:r>
            <a:r>
              <a:rPr lang="fr-BE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en raison de l’état de santé actuel du travailleur.</a:t>
            </a:r>
          </a:p>
          <a:p>
            <a:pPr algn="l"/>
            <a:endParaRPr lang="fr-BE" sz="2400" dirty="0">
              <a:solidFill>
                <a:srgbClr val="2C2C2C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BE" sz="1800" dirty="0">
                <a:solidFill>
                  <a:srgbClr val="343A40"/>
                </a:solidFill>
                <a:latin typeface="Century Gothic" panose="020B0502020202020204" pitchFamily="34" charset="0"/>
              </a:rPr>
              <a:t>.</a:t>
            </a:r>
          </a:p>
          <a:p>
            <a:pPr algn="l"/>
            <a:br>
              <a:rPr lang="fr-BE" sz="2400" dirty="0">
                <a:solidFill>
                  <a:srgbClr val="343A40"/>
                </a:solidFill>
                <a:latin typeface="Century Gothic" panose="020B0502020202020204" pitchFamily="34" charset="0"/>
              </a:rPr>
            </a:b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83786E6-4177-18E4-BB65-BC84C56DD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A0D209D-641E-9D98-7191-0CF70308D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" y="0"/>
            <a:ext cx="3807996" cy="380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1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1CFB0-AE6E-F100-6686-D4EE3F86B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2BCDA-287D-3E2B-26A8-A76762D7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72743F4-C0BE-9092-4AA9-8A41B0BF9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" y="0"/>
            <a:ext cx="3807996" cy="380799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79839708-20FA-8BA0-CFAC-E157FACC175E}"/>
              </a:ext>
            </a:extLst>
          </p:cNvPr>
          <p:cNvSpPr txBox="1"/>
          <p:nvPr/>
        </p:nvSpPr>
        <p:spPr>
          <a:xfrm>
            <a:off x="1807806" y="1010245"/>
            <a:ext cx="9192985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L’employeur peut commencer à établir un plan de réintégration dès qu’il reçoit une décision de la part du conseiller en prévention-médecin du travail</a:t>
            </a:r>
            <a:r>
              <a:rPr lang="fr-FR" sz="2000" dirty="0">
                <a:solidFill>
                  <a:srgbClr val="343A40"/>
                </a:solidFill>
                <a:latin typeface="Century Gothic" panose="020B0502020202020204" pitchFamily="34" charset="0"/>
              </a:rPr>
              <a:t> 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dans laquelle un travail adapté ou un autre travail sont proposés</a:t>
            </a:r>
          </a:p>
          <a:p>
            <a:endParaRPr lang="fr-FR" sz="2000" dirty="0">
              <a:solidFill>
                <a:srgbClr val="343A4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2000" b="1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Il y a deux possibilités:</a:t>
            </a:r>
          </a:p>
          <a:p>
            <a:pPr algn="l"/>
            <a:endParaRPr lang="fr-FR" sz="2000" b="0" i="0" dirty="0">
              <a:solidFill>
                <a:srgbClr val="343A40"/>
              </a:solidFill>
              <a:effectLst/>
              <a:latin typeface="Century Gothic" panose="020B0502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soit</a:t>
            </a:r>
            <a:r>
              <a:rPr lang="fr-FR" sz="2000" b="1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 il y a un travail adapté ou un autre travail 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qui correspond à l’évaluation de réintégration du conseiller en prévention-médecin du travail et au potentiel du travailleur: dans ce cas, l’employeur doit remettre un plan de réintégration au travailleur et lui fournir les explications nécessaires</a:t>
            </a:r>
            <a:b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soit il n’y a</a:t>
            </a:r>
            <a:r>
              <a:rPr lang="fr-FR" sz="2000" b="1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 pas de possibilités de travail adapté ou d’autre travail dans l’entreprise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: dans ce cas, l’employeur doit justifier dans un rapport pourquoi un plan de réintégration n’est pas établi </a:t>
            </a:r>
          </a:p>
          <a:p>
            <a:endParaRPr lang="fr-FR" b="0" i="0" dirty="0">
              <a:solidFill>
                <a:srgbClr val="343A40"/>
              </a:solidFill>
              <a:effectLst/>
              <a:latin typeface="Nunito Sans" pitchFamily="2" charset="0"/>
            </a:endParaRPr>
          </a:p>
          <a:p>
            <a:endParaRPr lang="fr-FR" b="0" i="0" dirty="0">
              <a:solidFill>
                <a:srgbClr val="343A40"/>
              </a:solidFill>
              <a:effectLst/>
              <a:latin typeface="Nunito Sans" pitchFamily="2" charset="0"/>
            </a:endParaRPr>
          </a:p>
          <a:p>
            <a:endParaRPr lang="fr-FR" dirty="0">
              <a:solidFill>
                <a:srgbClr val="343A40"/>
              </a:solidFill>
              <a:latin typeface="Nunito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537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9D7EAE-7D0C-1F76-DCA4-779AC7FC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4856"/>
            <a:ext cx="10515600" cy="1325563"/>
          </a:xfrm>
        </p:spPr>
        <p:txBody>
          <a:bodyPr>
            <a:normAutofit/>
          </a:bodyPr>
          <a:lstStyle/>
          <a:p>
            <a:br>
              <a:rPr lang="fr-FR" sz="2000" b="0" i="0">
                <a:solidFill>
                  <a:srgbClr val="20184B"/>
                </a:solidFill>
                <a:effectLst/>
                <a:latin typeface="Century Gothic" panose="020B0502020202020204" pitchFamily="34" charset="0"/>
              </a:rPr>
            </a:br>
            <a:endParaRPr lang="fr-BE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A8A579F-431D-88C8-9CB8-A73DACDF3364}"/>
              </a:ext>
            </a:extLst>
          </p:cNvPr>
          <p:cNvSpPr txBox="1"/>
          <p:nvPr/>
        </p:nvSpPr>
        <p:spPr>
          <a:xfrm>
            <a:off x="636428" y="1381990"/>
            <a:ext cx="4224822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Si le plan de réintégration s’inscrit dans le régime du </a:t>
            </a:r>
            <a:r>
              <a:rPr lang="fr-FR" sz="2000" b="1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travail autorisé/reprise progressive du travail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, le travail peut être repris tout en maintenant une partie de l’indemnité d’incapacité de travail. </a:t>
            </a:r>
          </a:p>
          <a:p>
            <a:b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Le Médecin conseil de la mutuelle doit recevoir le plan d’intégration et la demande d’autorisation de 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  <a:hlinkClick r:id="rId2"/>
              </a:rPr>
              <a:t>reprise de travail à temps partiel médical </a:t>
            </a:r>
            <a:r>
              <a:rPr lang="fr-FR" sz="2000" b="0" i="0" dirty="0">
                <a:solidFill>
                  <a:srgbClr val="343A40"/>
                </a:solidFill>
                <a:effectLst/>
                <a:latin typeface="Century Gothic" panose="020B0502020202020204" pitchFamily="34" charset="0"/>
              </a:rPr>
              <a:t>pour donner sa décision.</a:t>
            </a:r>
          </a:p>
          <a:p>
            <a:endParaRPr lang="fr-BE" dirty="0"/>
          </a:p>
        </p:txBody>
      </p:sp>
      <p:pic>
        <p:nvPicPr>
          <p:cNvPr id="11" name="Picture 2" descr="Gratuit Ampoule Photos">
            <a:extLst>
              <a:ext uri="{FF2B5EF4-FFF2-40B4-BE49-F238E27FC236}">
                <a16:creationId xmlns:a16="http://schemas.microsoft.com/office/drawing/2014/main" id="{2DD91324-545C-3F36-9852-0E57E33A49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/>
        </p:blipFill>
        <p:spPr bwMode="auto">
          <a:xfrm>
            <a:off x="5313225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Espace réservé du pied de page 3">
            <a:extLst>
              <a:ext uri="{FF2B5EF4-FFF2-40B4-BE49-F238E27FC236}">
                <a16:creationId xmlns:a16="http://schemas.microsoft.com/office/drawing/2014/main" id="{17184CB8-1688-81C6-274F-49C12D9B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80992" y="6492865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74288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-82894" y="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97" y="1735495"/>
            <a:ext cx="10236946" cy="30324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>
                <a:latin typeface="Century Gothic" panose="020B0502020202020204" pitchFamily="34" charset="0"/>
              </a:rPr>
              <a:t>Pour aller plus loin, consultez le </a:t>
            </a:r>
            <a:r>
              <a:rPr lang="fr-FR" sz="3600" i="1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code</a:t>
            </a:r>
            <a:r>
              <a:rPr lang="fr-FR" sz="3600" i="1" spc="-15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fr-FR" sz="3600" i="1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du</a:t>
            </a:r>
            <a:r>
              <a:rPr lang="fr-FR" sz="3600" i="1" spc="-20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fr-FR" sz="3600" i="1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bien-être</a:t>
            </a:r>
            <a:r>
              <a:rPr lang="fr-FR" sz="3600" i="1" spc="-25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fr-FR" sz="3600" i="1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au</a:t>
            </a:r>
            <a:r>
              <a:rPr lang="fr-FR" sz="3600" i="1" spc="-30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fr-FR" sz="3600" i="1" spc="-10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travail</a:t>
            </a:r>
            <a:r>
              <a:rPr lang="fr-FR" sz="3600" i="1" spc="-10" dirty="0"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fr-FR" sz="3100" b="1" dirty="0">
                <a:latin typeface="Century Gothic" panose="020B0502020202020204" pitchFamily="34" charset="0"/>
                <a:hlinkClick r:id="rId3"/>
              </a:rPr>
              <a:t>ICI</a:t>
            </a:r>
            <a:r>
              <a:rPr lang="fr-FR" sz="3100" b="1" dirty="0">
                <a:latin typeface="Century Gothic" panose="020B0502020202020204" pitchFamily="34" charset="0"/>
              </a:rPr>
              <a:t> et le site du Service Public Fédéral </a:t>
            </a:r>
            <a:r>
              <a:rPr lang="fr-FR" sz="3100" b="1" dirty="0">
                <a:latin typeface="Century Gothic" panose="020B0502020202020204" pitchFamily="34" charset="0"/>
                <a:hlinkClick r:id="rId4"/>
              </a:rPr>
              <a:t>ICI</a:t>
            </a:r>
            <a:br>
              <a:rPr lang="fr-FR" sz="3100" b="1" dirty="0">
                <a:latin typeface="Century Gothic" panose="020B0502020202020204" pitchFamily="34" charset="0"/>
              </a:rPr>
            </a:br>
            <a:br>
              <a:rPr lang="fr-BE" sz="1800" dirty="0"/>
            </a:br>
            <a:br>
              <a:rPr lang="fr-FR" sz="3600" b="1" dirty="0"/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8B494A2D-D728-45E7-882B-296212EB9B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59AA30-2E89-48C0-A7BB-50A959AC04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7B2465-DA7B-4FA7-A175-6A8FA0E6DF8C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545</Words>
  <Application>Microsoft Office PowerPoint</Application>
  <PresentationFormat>Grand écran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Nunito Sans</vt:lpstr>
      <vt:lpstr>PT Sans</vt:lpstr>
      <vt:lpstr>Thème Office</vt:lpstr>
      <vt:lpstr>Présentation PowerPoint</vt:lpstr>
      <vt:lpstr>Présentation PowerPoint</vt:lpstr>
      <vt:lpstr>   Le trajet de réintégration a pour seul objectif de réintégrer le travailleur.  </vt:lpstr>
      <vt:lpstr>Quand le salarié est-il à l’initiative de la demande?   Lorsqu’un salarié est en incapacité et indépendamment de la durée de celle-ci, il peut demander à son employeur la mise en place d’un trajet de réintégration.  Il peut également proposer un trajet de réintégration à son employeur lorsqu’il se voit notifier par la médecine du travail une inaptitude pour force majeure médicale.</vt:lpstr>
      <vt:lpstr>Comment ?   La demande est adressée par écrit au conseiller en prévention-médecin du travail.  Il va examiner votre capacité restante à effectuer le travail convenu par contrat et les éventuelles adaptations nécessaires.</vt:lpstr>
      <vt:lpstr>Constatations possibles? ( Décisions A,B ou C)</vt:lpstr>
      <vt:lpstr>Présentation PowerPoint</vt:lpstr>
      <vt:lpstr> </vt:lpstr>
      <vt:lpstr>      Pour aller plus loin, consultez le code du bien-être au travail ICI et le site du Service Public Fédéral ICI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de mes salariés est en incapacité de longue durée</dc:title>
  <dc:creator>Sylvie LEJEUNE</dc:creator>
  <cp:lastModifiedBy>Sylvie LEJEUNE</cp:lastModifiedBy>
  <cp:revision>3</cp:revision>
  <dcterms:created xsi:type="dcterms:W3CDTF">2024-02-09T07:31:39Z</dcterms:created>
  <dcterms:modified xsi:type="dcterms:W3CDTF">2024-02-21T14:01:36Z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