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56" r:id="rId6"/>
    <p:sldId id="257" r:id="rId7"/>
    <p:sldId id="258" r:id="rId8"/>
    <p:sldId id="259" r:id="rId9"/>
    <p:sldId id="268" r:id="rId10"/>
    <p:sldId id="262"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C88D0C-89F3-4D09-909E-37A2478A6447}" v="1" dt="2024-02-16T10:22:23.4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1CC88D0C-89F3-4D09-909E-37A2478A6447}"/>
    <pc:docChg chg="addSld modSld">
      <pc:chgData name="Sylvie LEJEUNE" userId="8823c1f8-2503-4ab2-8aed-e0bf3dc10a1a" providerId="ADAL" clId="{1CC88D0C-89F3-4D09-909E-37A2478A6447}" dt="2024-02-16T10:27:56.595" v="21" actId="2"/>
      <pc:docMkLst>
        <pc:docMk/>
      </pc:docMkLst>
      <pc:sldChg chg="modSp add mod">
        <pc:chgData name="Sylvie LEJEUNE" userId="8823c1f8-2503-4ab2-8aed-e0bf3dc10a1a" providerId="ADAL" clId="{1CC88D0C-89F3-4D09-909E-37A2478A6447}" dt="2024-02-16T10:27:56.595" v="21" actId="2"/>
        <pc:sldMkLst>
          <pc:docMk/>
          <pc:sldMk cId="2849097600" sldId="262"/>
        </pc:sldMkLst>
        <pc:spChg chg="mod">
          <ac:chgData name="Sylvie LEJEUNE" userId="8823c1f8-2503-4ab2-8aed-e0bf3dc10a1a" providerId="ADAL" clId="{1CC88D0C-89F3-4D09-909E-37A2478A6447}" dt="2024-02-16T10:27:56.595" v="21" actId="2"/>
          <ac:spMkLst>
            <pc:docMk/>
            <pc:sldMk cId="2849097600" sldId="262"/>
            <ac:spMk id="2" creationId="{74E8FFF1-3B9B-1B67-DFE4-7C59E4593D0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683093-F3B9-C6A0-312D-1229523F0B2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45D05830-15CF-53AA-826B-C558622192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834AF917-6172-09E5-6E58-9051AD419A5E}"/>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5" name="Espace réservé du pied de page 4">
            <a:extLst>
              <a:ext uri="{FF2B5EF4-FFF2-40B4-BE49-F238E27FC236}">
                <a16:creationId xmlns:a16="http://schemas.microsoft.com/office/drawing/2014/main" id="{2918DAED-7116-9698-0682-D8B7E141CB3D}"/>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E22A7A2A-6EDC-17DA-54D1-33A5181A4587}"/>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3110917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E311C5-DE38-BC4F-0DD9-6EC17618365B}"/>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E952D197-621F-DCB1-7365-EB040FF0186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2DACB8F6-65E4-FD5A-97A2-FBB3BCC14958}"/>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5" name="Espace réservé du pied de page 4">
            <a:extLst>
              <a:ext uri="{FF2B5EF4-FFF2-40B4-BE49-F238E27FC236}">
                <a16:creationId xmlns:a16="http://schemas.microsoft.com/office/drawing/2014/main" id="{ECE334E5-038E-4FC4-4524-4A710BD532D8}"/>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5C0334FC-EA2D-E363-B66C-375E0AFEC716}"/>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3883130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32367CB-25BF-17EE-6DEB-029AC7AEB078}"/>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0163C248-6B41-70B6-A1EF-F4AF0AF034D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39238115-CD78-E63B-8D8B-8FFB4FDC67CF}"/>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5" name="Espace réservé du pied de page 4">
            <a:extLst>
              <a:ext uri="{FF2B5EF4-FFF2-40B4-BE49-F238E27FC236}">
                <a16:creationId xmlns:a16="http://schemas.microsoft.com/office/drawing/2014/main" id="{742DA666-6D26-E637-3A01-43774DC1021B}"/>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50C22A1C-C20B-A89B-C43A-38A4FC1C5602}"/>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2499328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76A197-76A4-1819-40FC-58B8F9173DC3}"/>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5D2B94EF-A7B1-62F8-2D2C-0BAE2FAA89A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8799226-F5C1-A0E8-BB26-CE8344EF2D3F}"/>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5" name="Espace réservé du pied de page 4">
            <a:extLst>
              <a:ext uri="{FF2B5EF4-FFF2-40B4-BE49-F238E27FC236}">
                <a16:creationId xmlns:a16="http://schemas.microsoft.com/office/drawing/2014/main" id="{1233DF5E-612A-A578-E00A-6E8A83F58A73}"/>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C306C5EF-3228-924B-FB2C-31D423B62A87}"/>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3987347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9D1D8F-DB93-DD79-923F-38691444DF1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A821179B-C442-40E9-D6B0-900C760138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42B27F8-1EAF-AA86-CEAB-3E939416123E}"/>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5" name="Espace réservé du pied de page 4">
            <a:extLst>
              <a:ext uri="{FF2B5EF4-FFF2-40B4-BE49-F238E27FC236}">
                <a16:creationId xmlns:a16="http://schemas.microsoft.com/office/drawing/2014/main" id="{506E85BE-7677-654A-C46F-F5EA6FB5E605}"/>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54231E58-B540-E81F-19BC-CB361B5B5937}"/>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550776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E21C5A-3334-DA6F-E38A-D1C7F0F5A4D1}"/>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310D51E6-EFAC-B1F5-B07C-27635708699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3071478E-EEC4-F391-21F9-3556AAF8FC7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086CDC06-01AC-2FDC-DCB3-309987096A5A}"/>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6" name="Espace réservé du pied de page 5">
            <a:extLst>
              <a:ext uri="{FF2B5EF4-FFF2-40B4-BE49-F238E27FC236}">
                <a16:creationId xmlns:a16="http://schemas.microsoft.com/office/drawing/2014/main" id="{96A5FCBA-FF80-436B-05DD-804146E8CE06}"/>
              </a:ext>
            </a:extLst>
          </p:cNvPr>
          <p:cNvSpPr>
            <a:spLocks noGrp="1"/>
          </p:cNvSpPr>
          <p:nvPr>
            <p:ph type="ftr" sz="quarter" idx="11"/>
          </p:nvPr>
        </p:nvSpPr>
        <p:spPr/>
        <p:txBody>
          <a:bodyPr/>
          <a:lstStyle/>
          <a:p>
            <a:endParaRPr lang="fr-BE" dirty="0"/>
          </a:p>
        </p:txBody>
      </p:sp>
      <p:sp>
        <p:nvSpPr>
          <p:cNvPr id="7" name="Espace réservé du numéro de diapositive 6">
            <a:extLst>
              <a:ext uri="{FF2B5EF4-FFF2-40B4-BE49-F238E27FC236}">
                <a16:creationId xmlns:a16="http://schemas.microsoft.com/office/drawing/2014/main" id="{EB3B22FA-93CD-6E64-9EAC-4DFB8E7EC37C}"/>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3966837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F5CCC4-5CE6-C490-F846-BC569F81F252}"/>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BADC639B-95B9-3254-BDEB-91CA0E6E4A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4695C06-45AB-FF91-F3AA-D7555DB8C06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64E3C4B6-0A47-7A97-0736-187A46E943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A2B783D-B864-2D8C-DB44-090395A5FD8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C461FCC9-25C3-2B1D-90D7-679230DBDAC1}"/>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8" name="Espace réservé du pied de page 7">
            <a:extLst>
              <a:ext uri="{FF2B5EF4-FFF2-40B4-BE49-F238E27FC236}">
                <a16:creationId xmlns:a16="http://schemas.microsoft.com/office/drawing/2014/main" id="{E21CF868-74B4-8347-9099-B936EBB21469}"/>
              </a:ext>
            </a:extLst>
          </p:cNvPr>
          <p:cNvSpPr>
            <a:spLocks noGrp="1"/>
          </p:cNvSpPr>
          <p:nvPr>
            <p:ph type="ftr" sz="quarter" idx="11"/>
          </p:nvPr>
        </p:nvSpPr>
        <p:spPr/>
        <p:txBody>
          <a:bodyPr/>
          <a:lstStyle/>
          <a:p>
            <a:endParaRPr lang="fr-BE" dirty="0"/>
          </a:p>
        </p:txBody>
      </p:sp>
      <p:sp>
        <p:nvSpPr>
          <p:cNvPr id="9" name="Espace réservé du numéro de diapositive 8">
            <a:extLst>
              <a:ext uri="{FF2B5EF4-FFF2-40B4-BE49-F238E27FC236}">
                <a16:creationId xmlns:a16="http://schemas.microsoft.com/office/drawing/2014/main" id="{15612A11-5BDA-908B-C5FA-3C511616B35A}"/>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2301486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322430-AB7D-B48D-73B7-39B34D203933}"/>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07B36F38-F5C1-8DD3-C9C6-AE7598755053}"/>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4" name="Espace réservé du pied de page 3">
            <a:extLst>
              <a:ext uri="{FF2B5EF4-FFF2-40B4-BE49-F238E27FC236}">
                <a16:creationId xmlns:a16="http://schemas.microsoft.com/office/drawing/2014/main" id="{E44B0ECD-B3EE-53EF-11A1-6E517A3FDF48}"/>
              </a:ext>
            </a:extLst>
          </p:cNvPr>
          <p:cNvSpPr>
            <a:spLocks noGrp="1"/>
          </p:cNvSpPr>
          <p:nvPr>
            <p:ph type="ftr" sz="quarter" idx="11"/>
          </p:nvPr>
        </p:nvSpPr>
        <p:spPr/>
        <p:txBody>
          <a:bodyPr/>
          <a:lstStyle/>
          <a:p>
            <a:endParaRPr lang="fr-BE" dirty="0"/>
          </a:p>
        </p:txBody>
      </p:sp>
      <p:sp>
        <p:nvSpPr>
          <p:cNvPr id="5" name="Espace réservé du numéro de diapositive 4">
            <a:extLst>
              <a:ext uri="{FF2B5EF4-FFF2-40B4-BE49-F238E27FC236}">
                <a16:creationId xmlns:a16="http://schemas.microsoft.com/office/drawing/2014/main" id="{82E98DEC-2CD1-28E0-2AD0-5B7482390B3B}"/>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255749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50A90EB-B22D-5E62-767C-154684EFFBD6}"/>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3" name="Espace réservé du pied de page 2">
            <a:extLst>
              <a:ext uri="{FF2B5EF4-FFF2-40B4-BE49-F238E27FC236}">
                <a16:creationId xmlns:a16="http://schemas.microsoft.com/office/drawing/2014/main" id="{62541FE3-7F4E-630D-8784-C06922B7C53F}"/>
              </a:ext>
            </a:extLst>
          </p:cNvPr>
          <p:cNvSpPr>
            <a:spLocks noGrp="1"/>
          </p:cNvSpPr>
          <p:nvPr>
            <p:ph type="ftr" sz="quarter" idx="11"/>
          </p:nvPr>
        </p:nvSpPr>
        <p:spPr/>
        <p:txBody>
          <a:bodyPr/>
          <a:lstStyle/>
          <a:p>
            <a:endParaRPr lang="fr-BE" dirty="0"/>
          </a:p>
        </p:txBody>
      </p:sp>
      <p:sp>
        <p:nvSpPr>
          <p:cNvPr id="4" name="Espace réservé du numéro de diapositive 3">
            <a:extLst>
              <a:ext uri="{FF2B5EF4-FFF2-40B4-BE49-F238E27FC236}">
                <a16:creationId xmlns:a16="http://schemas.microsoft.com/office/drawing/2014/main" id="{4235EBB9-2147-A78E-BF05-846A755FD526}"/>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3333935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C71D67-FEE6-279D-CFDA-DF7FB091744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DEF65593-89CE-29C7-7B23-7663FB2006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7BBDDF61-021D-00C9-0DFF-9525EE02D6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018B837-0825-93F0-C414-FCCAB1FE3D0C}"/>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6" name="Espace réservé du pied de page 5">
            <a:extLst>
              <a:ext uri="{FF2B5EF4-FFF2-40B4-BE49-F238E27FC236}">
                <a16:creationId xmlns:a16="http://schemas.microsoft.com/office/drawing/2014/main" id="{1259D483-AF66-B68E-7221-CA260FDA0F7D}"/>
              </a:ext>
            </a:extLst>
          </p:cNvPr>
          <p:cNvSpPr>
            <a:spLocks noGrp="1"/>
          </p:cNvSpPr>
          <p:nvPr>
            <p:ph type="ftr" sz="quarter" idx="11"/>
          </p:nvPr>
        </p:nvSpPr>
        <p:spPr/>
        <p:txBody>
          <a:bodyPr/>
          <a:lstStyle/>
          <a:p>
            <a:endParaRPr lang="fr-BE" dirty="0"/>
          </a:p>
        </p:txBody>
      </p:sp>
      <p:sp>
        <p:nvSpPr>
          <p:cNvPr id="7" name="Espace réservé du numéro de diapositive 6">
            <a:extLst>
              <a:ext uri="{FF2B5EF4-FFF2-40B4-BE49-F238E27FC236}">
                <a16:creationId xmlns:a16="http://schemas.microsoft.com/office/drawing/2014/main" id="{5CA0DBD1-A483-9B06-A8FB-D9DF031BEB99}"/>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1838809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FD447E-46D3-A938-7A4F-FEF2E66B115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8651984C-2175-0FAB-BA25-7DC95A82EB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dirty="0"/>
          </a:p>
        </p:txBody>
      </p:sp>
      <p:sp>
        <p:nvSpPr>
          <p:cNvPr id="4" name="Espace réservé du texte 3">
            <a:extLst>
              <a:ext uri="{FF2B5EF4-FFF2-40B4-BE49-F238E27FC236}">
                <a16:creationId xmlns:a16="http://schemas.microsoft.com/office/drawing/2014/main" id="{D4B3F6DC-1D88-5992-5075-B5C2195E4B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5F71A71-F6C3-E95D-7336-83DD8320A5AE}"/>
              </a:ext>
            </a:extLst>
          </p:cNvPr>
          <p:cNvSpPr>
            <a:spLocks noGrp="1"/>
          </p:cNvSpPr>
          <p:nvPr>
            <p:ph type="dt" sz="half" idx="10"/>
          </p:nvPr>
        </p:nvSpPr>
        <p:spPr/>
        <p:txBody>
          <a:bodyPr/>
          <a:lstStyle/>
          <a:p>
            <a:fld id="{2E4D9FB9-493B-4E09-A566-DD985C597BD8}" type="datetimeFigureOut">
              <a:rPr lang="fr-BE" smtClean="0"/>
              <a:t>16-02-24</a:t>
            </a:fld>
            <a:endParaRPr lang="fr-BE" dirty="0"/>
          </a:p>
        </p:txBody>
      </p:sp>
      <p:sp>
        <p:nvSpPr>
          <p:cNvPr id="6" name="Espace réservé du pied de page 5">
            <a:extLst>
              <a:ext uri="{FF2B5EF4-FFF2-40B4-BE49-F238E27FC236}">
                <a16:creationId xmlns:a16="http://schemas.microsoft.com/office/drawing/2014/main" id="{87CD24B2-74C8-932D-D2A3-AA8C99121250}"/>
              </a:ext>
            </a:extLst>
          </p:cNvPr>
          <p:cNvSpPr>
            <a:spLocks noGrp="1"/>
          </p:cNvSpPr>
          <p:nvPr>
            <p:ph type="ftr" sz="quarter" idx="11"/>
          </p:nvPr>
        </p:nvSpPr>
        <p:spPr/>
        <p:txBody>
          <a:bodyPr/>
          <a:lstStyle/>
          <a:p>
            <a:endParaRPr lang="fr-BE" dirty="0"/>
          </a:p>
        </p:txBody>
      </p:sp>
      <p:sp>
        <p:nvSpPr>
          <p:cNvPr id="7" name="Espace réservé du numéro de diapositive 6">
            <a:extLst>
              <a:ext uri="{FF2B5EF4-FFF2-40B4-BE49-F238E27FC236}">
                <a16:creationId xmlns:a16="http://schemas.microsoft.com/office/drawing/2014/main" id="{F732BC76-5920-AE41-84B5-00473C358D16}"/>
              </a:ext>
            </a:extLst>
          </p:cNvPr>
          <p:cNvSpPr>
            <a:spLocks noGrp="1"/>
          </p:cNvSpPr>
          <p:nvPr>
            <p:ph type="sldNum" sz="quarter" idx="12"/>
          </p:nvPr>
        </p:nvSpPr>
        <p:spPr/>
        <p:txBody>
          <a:bodyPr/>
          <a:lstStyle/>
          <a:p>
            <a:fld id="{B2DE551C-1E48-456B-9C07-32E0605D8E95}" type="slidenum">
              <a:rPr lang="fr-BE" smtClean="0"/>
              <a:t>‹N°›</a:t>
            </a:fld>
            <a:endParaRPr lang="fr-BE" dirty="0"/>
          </a:p>
        </p:txBody>
      </p:sp>
    </p:spTree>
    <p:extLst>
      <p:ext uri="{BB962C8B-B14F-4D97-AF65-F5344CB8AC3E}">
        <p14:creationId xmlns:p14="http://schemas.microsoft.com/office/powerpoint/2010/main" val="875495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459E5C0-F08D-AEA2-4323-6BBD7D0A48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05A2E119-CD1E-9179-FAAA-1A2CAF06E5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D1E90636-7423-C6B8-B263-F3633C943D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E4D9FB9-493B-4E09-A566-DD985C597BD8}" type="datetimeFigureOut">
              <a:rPr lang="fr-BE" smtClean="0"/>
              <a:t>16-02-24</a:t>
            </a:fld>
            <a:endParaRPr lang="fr-BE" dirty="0"/>
          </a:p>
        </p:txBody>
      </p:sp>
      <p:sp>
        <p:nvSpPr>
          <p:cNvPr id="5" name="Espace réservé du pied de page 4">
            <a:extLst>
              <a:ext uri="{FF2B5EF4-FFF2-40B4-BE49-F238E27FC236}">
                <a16:creationId xmlns:a16="http://schemas.microsoft.com/office/drawing/2014/main" id="{A1FED5DA-14EA-1D10-B457-8BAB4A8FB9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BE" dirty="0"/>
          </a:p>
        </p:txBody>
      </p:sp>
      <p:sp>
        <p:nvSpPr>
          <p:cNvPr id="6" name="Espace réservé du numéro de diapositive 5">
            <a:extLst>
              <a:ext uri="{FF2B5EF4-FFF2-40B4-BE49-F238E27FC236}">
                <a16:creationId xmlns:a16="http://schemas.microsoft.com/office/drawing/2014/main" id="{AC2CB256-6F43-0BB3-49AC-70539ED49D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DE551C-1E48-456B-9C07-32E0605D8E95}" type="slidenum">
              <a:rPr lang="fr-BE" smtClean="0"/>
              <a:t>‹N°›</a:t>
            </a:fld>
            <a:endParaRPr lang="fr-BE" dirty="0"/>
          </a:p>
        </p:txBody>
      </p:sp>
    </p:spTree>
    <p:extLst>
      <p:ext uri="{BB962C8B-B14F-4D97-AF65-F5344CB8AC3E}">
        <p14:creationId xmlns:p14="http://schemas.microsoft.com/office/powerpoint/2010/main" val="2744287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droitsquotidiens.be/fr/lexique/pecule-de-vacances"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www.ejustice.just.fgov.be/eli/loi/2023/07/17/2023203842/moniteur" TargetMode="External"/><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36B612-7D7E-3E51-7E0C-F3641356F676}"/>
              </a:ext>
            </a:extLst>
          </p:cNvPr>
          <p:cNvSpPr>
            <a:spLocks noGrp="1"/>
          </p:cNvSpPr>
          <p:nvPr>
            <p:ph type="subTitle" idx="1"/>
          </p:nvPr>
        </p:nvSpPr>
        <p:spPr>
          <a:xfrm>
            <a:off x="803016" y="2699094"/>
            <a:ext cx="4384804" cy="1760596"/>
          </a:xfrm>
        </p:spPr>
        <p:txBody>
          <a:bodyPr>
            <a:normAutofit/>
          </a:bodyPr>
          <a:lstStyle/>
          <a:p>
            <a:pPr algn="l"/>
            <a:endParaRPr lang="fr-BE" dirty="0">
              <a:latin typeface="Century Gothic" panose="020B0502020202020204" pitchFamily="34" charset="0"/>
            </a:endParaRPr>
          </a:p>
          <a:p>
            <a:pPr algn="l"/>
            <a:r>
              <a:rPr lang="fr-BE" b="1" dirty="0">
                <a:solidFill>
                  <a:schemeClr val="accent4">
                    <a:lumMod val="50000"/>
                  </a:schemeClr>
                </a:solidFill>
                <a:latin typeface="Century Gothic" panose="020B0502020202020204" pitchFamily="34" charset="0"/>
              </a:rPr>
              <a:t>Les congés légaux </a:t>
            </a:r>
            <a:r>
              <a:rPr lang="fr-BE" dirty="0">
                <a:latin typeface="Century Gothic" panose="020B0502020202020204" pitchFamily="34" charset="0"/>
              </a:rPr>
              <a:t>et l’incapacité de travail</a:t>
            </a:r>
          </a:p>
        </p:txBody>
      </p:sp>
      <p:pic>
        <p:nvPicPr>
          <p:cNvPr id="5" name="Image 4">
            <a:extLst>
              <a:ext uri="{FF2B5EF4-FFF2-40B4-BE49-F238E27FC236}">
                <a16:creationId xmlns:a16="http://schemas.microsoft.com/office/drawing/2014/main" id="{6B33917C-3CB0-CD6D-85C6-25A6CAFE32E5}"/>
              </a:ext>
            </a:extLst>
          </p:cNvPr>
          <p:cNvPicPr>
            <a:picLocks noChangeAspect="1"/>
          </p:cNvPicPr>
          <p:nvPr/>
        </p:nvPicPr>
        <p:blipFill rotWithShape="1">
          <a:blip r:embed="rId2"/>
          <a:srcRect r="2" b="781"/>
          <a:stretch/>
        </p:blipFill>
        <p:spPr>
          <a:xfrm>
            <a:off x="5349241" y="0"/>
            <a:ext cx="6842759" cy="6857990"/>
          </a:xfrm>
          <a:prstGeom prst="rect">
            <a:avLst/>
          </a:prstGeom>
        </p:spPr>
      </p:pic>
      <p:sp>
        <p:nvSpPr>
          <p:cNvPr id="2" name="Espace réservé du pied de page 1">
            <a:extLst>
              <a:ext uri="{FF2B5EF4-FFF2-40B4-BE49-F238E27FC236}">
                <a16:creationId xmlns:a16="http://schemas.microsoft.com/office/drawing/2014/main" id="{F637FD37-AFB2-F8DA-55D7-2268562D6D2D}"/>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639730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9" name="Rectangle 1038">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descr="Gratuit Photos gratuites de à l'intérieur, à la maison, bagage Photos">
            <a:extLst>
              <a:ext uri="{FF2B5EF4-FFF2-40B4-BE49-F238E27FC236}">
                <a16:creationId xmlns:a16="http://schemas.microsoft.com/office/drawing/2014/main" id="{92005107-DF09-13F4-B25F-4F1F0ABC8F0B}"/>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l="6236"/>
          <a:stretch/>
        </p:blipFill>
        <p:spPr bwMode="auto">
          <a:xfrm>
            <a:off x="2522358"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1040" name="Rectangle 1039">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5AA4B30F-9DED-E05A-E42C-2CDF86435E3A}"/>
              </a:ext>
            </a:extLst>
          </p:cNvPr>
          <p:cNvSpPr>
            <a:spLocks noGrp="1"/>
          </p:cNvSpPr>
          <p:nvPr>
            <p:ph type="ctrTitle"/>
          </p:nvPr>
        </p:nvSpPr>
        <p:spPr>
          <a:xfrm>
            <a:off x="447403" y="28575"/>
            <a:ext cx="3162572" cy="3400425"/>
          </a:xfrm>
          <a:noFill/>
        </p:spPr>
        <p:txBody>
          <a:bodyPr>
            <a:normAutofit/>
          </a:bodyPr>
          <a:lstStyle/>
          <a:p>
            <a:pPr algn="l"/>
            <a:r>
              <a:rPr lang="fr-BE" sz="2000" dirty="0">
                <a:latin typeface="Century Gothic" panose="020B0502020202020204" pitchFamily="34" charset="0"/>
              </a:rPr>
              <a:t>Qu’advient-il des congés légaux lorsqu’un salarié doit faire face à une incapacité de travail?</a:t>
            </a:r>
          </a:p>
        </p:txBody>
      </p:sp>
      <p:sp>
        <p:nvSpPr>
          <p:cNvPr id="5" name="Espace réservé du pied de page 1">
            <a:extLst>
              <a:ext uri="{FF2B5EF4-FFF2-40B4-BE49-F238E27FC236}">
                <a16:creationId xmlns:a16="http://schemas.microsoft.com/office/drawing/2014/main" id="{FC84A538-FE3C-21CA-BF56-D37D3E419D68}"/>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383720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9D409E-E98C-03A8-E239-4B497DED3A9B}"/>
              </a:ext>
            </a:extLst>
          </p:cNvPr>
          <p:cNvSpPr>
            <a:spLocks noGrp="1"/>
          </p:cNvSpPr>
          <p:nvPr>
            <p:ph type="ctrTitle"/>
          </p:nvPr>
        </p:nvSpPr>
        <p:spPr>
          <a:xfrm>
            <a:off x="1343997" y="1104851"/>
            <a:ext cx="9144000" cy="990698"/>
          </a:xfrm>
        </p:spPr>
        <p:txBody>
          <a:bodyPr>
            <a:normAutofit/>
          </a:bodyPr>
          <a:lstStyle/>
          <a:p>
            <a:r>
              <a:rPr lang="fr-BE" sz="2000" u="sng" dirty="0">
                <a:latin typeface="Century Gothic" panose="020B0502020202020204" pitchFamily="34" charset="0"/>
              </a:rPr>
              <a:t>Je suis déclaré en incapacité de travail </a:t>
            </a:r>
            <a:r>
              <a:rPr lang="fr-BE" sz="2000" b="1" u="sng" dirty="0">
                <a:latin typeface="Century Gothic" panose="020B0502020202020204" pitchFamily="34" charset="0"/>
              </a:rPr>
              <a:t>avant</a:t>
            </a:r>
            <a:r>
              <a:rPr lang="fr-BE" sz="2000" u="sng" dirty="0">
                <a:latin typeface="Century Gothic" panose="020B0502020202020204" pitchFamily="34" charset="0"/>
              </a:rPr>
              <a:t> une période de congé</a:t>
            </a:r>
            <a:br>
              <a:rPr lang="fr-BE" sz="2000" u="sng" dirty="0">
                <a:latin typeface="Century Gothic" panose="020B0502020202020204" pitchFamily="34" charset="0"/>
              </a:rPr>
            </a:br>
            <a:endParaRPr lang="fr-BE" sz="2000" u="sng" dirty="0">
              <a:latin typeface="Century Gothic" panose="020B0502020202020204" pitchFamily="34" charset="0"/>
            </a:endParaRPr>
          </a:p>
        </p:txBody>
      </p:sp>
      <p:sp>
        <p:nvSpPr>
          <p:cNvPr id="8" name="ZoneTexte 7">
            <a:extLst>
              <a:ext uri="{FF2B5EF4-FFF2-40B4-BE49-F238E27FC236}">
                <a16:creationId xmlns:a16="http://schemas.microsoft.com/office/drawing/2014/main" id="{C3367A6A-62F9-3F3B-F4A3-6D4D5317141D}"/>
              </a:ext>
            </a:extLst>
          </p:cNvPr>
          <p:cNvSpPr txBox="1"/>
          <p:nvPr/>
        </p:nvSpPr>
        <p:spPr>
          <a:xfrm>
            <a:off x="1623527" y="2351314"/>
            <a:ext cx="8864470" cy="2031325"/>
          </a:xfrm>
          <a:prstGeom prst="rect">
            <a:avLst/>
          </a:prstGeom>
          <a:noFill/>
        </p:spPr>
        <p:txBody>
          <a:bodyPr wrap="square">
            <a:spAutoFit/>
          </a:bodyPr>
          <a:lstStyle/>
          <a:p>
            <a:r>
              <a:rPr lang="fr-FR" b="0" i="0" dirty="0">
                <a:effectLst/>
                <a:latin typeface="Century Gothic" panose="020B0502020202020204" pitchFamily="34" charset="0"/>
              </a:rPr>
              <a:t>Si vous êtes déclaré en incapacité </a:t>
            </a:r>
            <a:r>
              <a:rPr lang="fr-FR" b="1" i="0" dirty="0">
                <a:effectLst/>
                <a:latin typeface="Century Gothic" panose="020B0502020202020204" pitchFamily="34" charset="0"/>
              </a:rPr>
              <a:t>avant de commencer vos congés</a:t>
            </a:r>
            <a:r>
              <a:rPr lang="fr-FR" b="0" i="0" dirty="0">
                <a:effectLst/>
                <a:latin typeface="Century Gothic" panose="020B0502020202020204" pitchFamily="34" charset="0"/>
              </a:rPr>
              <a:t> </a:t>
            </a:r>
            <a:r>
              <a:rPr lang="fr-FR" dirty="0">
                <a:latin typeface="Century Gothic" panose="020B0502020202020204" pitchFamily="34" charset="0"/>
              </a:rPr>
              <a:t>vous po</a:t>
            </a:r>
            <a:r>
              <a:rPr lang="fr-FR" b="0" i="0" dirty="0">
                <a:effectLst/>
                <a:latin typeface="Century Gothic" panose="020B0502020202020204" pitchFamily="34" charset="0"/>
              </a:rPr>
              <a:t>uvez les </a:t>
            </a:r>
            <a:r>
              <a:rPr lang="fr-FR" b="1" i="0" dirty="0">
                <a:effectLst/>
                <a:latin typeface="Century Gothic" panose="020B0502020202020204" pitchFamily="34" charset="0"/>
              </a:rPr>
              <a:t>reporter </a:t>
            </a:r>
            <a:r>
              <a:rPr lang="fr-FR" b="0" i="0" dirty="0">
                <a:effectLst/>
                <a:latin typeface="Century Gothic" panose="020B0502020202020204" pitchFamily="34" charset="0"/>
              </a:rPr>
              <a:t>et les prendre plus tard.</a:t>
            </a:r>
          </a:p>
          <a:p>
            <a:endParaRPr lang="fr-FR" dirty="0">
              <a:latin typeface="Century Gothic" panose="020B0502020202020204" pitchFamily="34" charset="0"/>
            </a:endParaRPr>
          </a:p>
          <a:p>
            <a:r>
              <a:rPr lang="fr-FR" dirty="0">
                <a:latin typeface="Century Gothic" panose="020B0502020202020204" pitchFamily="34" charset="0"/>
              </a:rPr>
              <a:t>Si votre incapacité débute la veille de votre période de congé, vous devez adresser un certificat médical à votre employeur et lui annoncer votre intention de reporter vos jours de congés.</a:t>
            </a:r>
          </a:p>
          <a:p>
            <a:endParaRPr lang="fr-BE" dirty="0">
              <a:latin typeface="Century Gothic" panose="020B0502020202020204" pitchFamily="34" charset="0"/>
            </a:endParaRPr>
          </a:p>
        </p:txBody>
      </p:sp>
      <p:pic>
        <p:nvPicPr>
          <p:cNvPr id="9" name="Image 8">
            <a:extLst>
              <a:ext uri="{FF2B5EF4-FFF2-40B4-BE49-F238E27FC236}">
                <a16:creationId xmlns:a16="http://schemas.microsoft.com/office/drawing/2014/main" id="{05AD8E1A-68C5-6C6A-483C-2A984EEB76CE}"/>
              </a:ext>
            </a:extLst>
          </p:cNvPr>
          <p:cNvPicPr>
            <a:picLocks noChangeAspect="1"/>
          </p:cNvPicPr>
          <p:nvPr/>
        </p:nvPicPr>
        <p:blipFill>
          <a:blip r:embed="rId2"/>
          <a:stretch>
            <a:fillRect/>
          </a:stretch>
        </p:blipFill>
        <p:spPr>
          <a:xfrm>
            <a:off x="10437" y="0"/>
            <a:ext cx="3807996" cy="3807996"/>
          </a:xfrm>
          <a:prstGeom prst="rect">
            <a:avLst/>
          </a:prstGeom>
        </p:spPr>
      </p:pic>
      <p:sp>
        <p:nvSpPr>
          <p:cNvPr id="10" name="Espace réservé du pied de page 1">
            <a:extLst>
              <a:ext uri="{FF2B5EF4-FFF2-40B4-BE49-F238E27FC236}">
                <a16:creationId xmlns:a16="http://schemas.microsoft.com/office/drawing/2014/main" id="{9F58797E-8FDC-BD5E-3ADC-761F6FFFD329}"/>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3479417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FE435-A7D8-A244-9062-CBA6121CF16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E5FD553-4B70-AF93-F5F9-9F58E598C05D}"/>
              </a:ext>
            </a:extLst>
          </p:cNvPr>
          <p:cNvSpPr>
            <a:spLocks noGrp="1"/>
          </p:cNvSpPr>
          <p:nvPr>
            <p:ph type="ctrTitle"/>
          </p:nvPr>
        </p:nvSpPr>
        <p:spPr>
          <a:xfrm>
            <a:off x="1029477" y="643813"/>
            <a:ext cx="9144000" cy="878730"/>
          </a:xfrm>
        </p:spPr>
        <p:txBody>
          <a:bodyPr>
            <a:normAutofit/>
          </a:bodyPr>
          <a:lstStyle/>
          <a:p>
            <a:r>
              <a:rPr lang="fr-BE" sz="2000" u="sng" dirty="0">
                <a:latin typeface="Century Gothic" panose="020B0502020202020204" pitchFamily="34" charset="0"/>
              </a:rPr>
              <a:t>Je suis déclaré en incapacité de travail </a:t>
            </a:r>
            <a:r>
              <a:rPr lang="fr-BE" sz="2000" b="1" u="sng" dirty="0">
                <a:latin typeface="Century Gothic" panose="020B0502020202020204" pitchFamily="34" charset="0"/>
              </a:rPr>
              <a:t>pendant</a:t>
            </a:r>
            <a:r>
              <a:rPr lang="fr-BE" sz="2000" u="sng" dirty="0">
                <a:latin typeface="Century Gothic" panose="020B0502020202020204" pitchFamily="34" charset="0"/>
              </a:rPr>
              <a:t> une période de congé</a:t>
            </a:r>
            <a:br>
              <a:rPr lang="fr-BE" sz="2000" u="sng" dirty="0">
                <a:latin typeface="Century Gothic" panose="020B0502020202020204" pitchFamily="34" charset="0"/>
              </a:rPr>
            </a:br>
            <a:endParaRPr lang="fr-BE" sz="2000" u="sng" dirty="0">
              <a:latin typeface="Century Gothic" panose="020B0502020202020204" pitchFamily="34" charset="0"/>
            </a:endParaRPr>
          </a:p>
        </p:txBody>
      </p:sp>
      <p:sp>
        <p:nvSpPr>
          <p:cNvPr id="3" name="Sous-titre 2">
            <a:extLst>
              <a:ext uri="{FF2B5EF4-FFF2-40B4-BE49-F238E27FC236}">
                <a16:creationId xmlns:a16="http://schemas.microsoft.com/office/drawing/2014/main" id="{9CF84FE6-3E32-0975-790B-5615BC2E771C}"/>
              </a:ext>
            </a:extLst>
          </p:cNvPr>
          <p:cNvSpPr>
            <a:spLocks noGrp="1"/>
          </p:cNvSpPr>
          <p:nvPr>
            <p:ph type="subTitle" idx="1"/>
          </p:nvPr>
        </p:nvSpPr>
        <p:spPr>
          <a:xfrm>
            <a:off x="1222310" y="1651518"/>
            <a:ext cx="9445690" cy="3606282"/>
          </a:xfrm>
        </p:spPr>
        <p:txBody>
          <a:bodyPr>
            <a:normAutofit fontScale="92500"/>
          </a:bodyPr>
          <a:lstStyle/>
          <a:p>
            <a:pPr algn="l"/>
            <a:r>
              <a:rPr lang="fr-FR" sz="2000" b="0" i="0" dirty="0">
                <a:effectLst/>
                <a:latin typeface="Century Gothic" panose="020B0502020202020204" pitchFamily="34" charset="0"/>
              </a:rPr>
              <a:t>Si vous avez débuté vos congés et que vous êtes déclaré en incapacité durant ceux-ci, vous pouvez demander à reporter vos jours de congés.</a:t>
            </a:r>
          </a:p>
          <a:p>
            <a:pPr algn="l"/>
            <a:r>
              <a:rPr lang="fr-FR" sz="2000" dirty="0">
                <a:latin typeface="Century Gothic" panose="020B0502020202020204" pitchFamily="34" charset="0"/>
              </a:rPr>
              <a:t>Pour cela, v</a:t>
            </a:r>
            <a:r>
              <a:rPr lang="fr-FR" sz="2000" b="0" i="0" dirty="0">
                <a:effectLst/>
                <a:latin typeface="Century Gothic" panose="020B0502020202020204" pitchFamily="34" charset="0"/>
              </a:rPr>
              <a:t>ous devez envoyer un</a:t>
            </a:r>
            <a:r>
              <a:rPr lang="fr-FR" sz="2000" b="1" i="0" dirty="0">
                <a:effectLst/>
                <a:latin typeface="Century Gothic" panose="020B0502020202020204" pitchFamily="34" charset="0"/>
              </a:rPr>
              <a:t> certificat médical</a:t>
            </a:r>
            <a:r>
              <a:rPr lang="fr-FR" sz="2000" b="0" i="0" dirty="0">
                <a:effectLst/>
                <a:latin typeface="Century Gothic" panose="020B0502020202020204" pitchFamily="34" charset="0"/>
              </a:rPr>
              <a:t> à votre employeur, même si cela n'est pas prévu dans votre règlement de travail ni dans une convention collective de travail, dans les 2 jours ouvrables à partir du début de la maladie.</a:t>
            </a:r>
          </a:p>
          <a:p>
            <a:pPr algn="l"/>
            <a:r>
              <a:rPr lang="fr-FR" sz="2000" b="0" i="0" dirty="0">
                <a:effectLst/>
                <a:latin typeface="Century Gothic" panose="020B0502020202020204" pitchFamily="34" charset="0"/>
              </a:rPr>
              <a:t>Si vous n'êtes </a:t>
            </a:r>
            <a:r>
              <a:rPr lang="fr-FR" sz="2000" i="0" dirty="0">
                <a:effectLst/>
                <a:latin typeface="Century Gothic" panose="020B0502020202020204" pitchFamily="34" charset="0"/>
              </a:rPr>
              <a:t>pas chez vous </a:t>
            </a:r>
            <a:r>
              <a:rPr lang="fr-FR" sz="2000" b="0" i="0" dirty="0">
                <a:effectLst/>
                <a:latin typeface="Century Gothic" panose="020B0502020202020204" pitchFamily="34" charset="0"/>
              </a:rPr>
              <a:t>pendant votre maladie, vous devez</a:t>
            </a:r>
            <a:r>
              <a:rPr lang="fr-FR" sz="2000" b="1" i="0" dirty="0">
                <a:effectLst/>
                <a:latin typeface="Century Gothic" panose="020B0502020202020204" pitchFamily="34" charset="0"/>
              </a:rPr>
              <a:t> </a:t>
            </a:r>
            <a:r>
              <a:rPr lang="fr-FR" sz="2000" b="0" i="0" dirty="0">
                <a:effectLst/>
                <a:latin typeface="Century Gothic" panose="020B0502020202020204" pitchFamily="34" charset="0"/>
              </a:rPr>
              <a:t>immédiatement dire à votre employeur </a:t>
            </a:r>
            <a:r>
              <a:rPr lang="fr-FR" sz="2000" b="1" i="0" dirty="0">
                <a:effectLst/>
                <a:latin typeface="Century Gothic" panose="020B0502020202020204" pitchFamily="34" charset="0"/>
              </a:rPr>
              <a:t>où vous vous trouvez</a:t>
            </a:r>
            <a:r>
              <a:rPr lang="fr-FR" sz="2000" dirty="0">
                <a:latin typeface="Century Gothic" panose="020B0502020202020204" pitchFamily="34" charset="0"/>
              </a:rPr>
              <a:t> pour lui garantir le droit au contrôle médical.</a:t>
            </a:r>
            <a:br>
              <a:rPr lang="fr-FR" sz="2000" b="0" i="0" dirty="0">
                <a:effectLst/>
                <a:latin typeface="Century Gothic" panose="020B0502020202020204" pitchFamily="34" charset="0"/>
              </a:rPr>
            </a:br>
            <a:endParaRPr lang="fr-FR" sz="2000" b="0" i="0" dirty="0">
              <a:effectLst/>
              <a:latin typeface="Century Gothic" panose="020B0502020202020204" pitchFamily="34" charset="0"/>
            </a:endParaRPr>
          </a:p>
          <a:p>
            <a:pPr algn="l"/>
            <a:r>
              <a:rPr lang="fr-FR" sz="2000" b="1" i="0" dirty="0">
                <a:effectLst/>
                <a:latin typeface="Century Gothic" panose="020B0502020202020204" pitchFamily="34" charset="0"/>
              </a:rPr>
              <a:t>Votre absence n'est pas automatiquement prolongée</a:t>
            </a:r>
            <a:r>
              <a:rPr lang="fr-FR" sz="2000" b="0" i="0" dirty="0">
                <a:effectLst/>
                <a:latin typeface="Century Gothic" panose="020B0502020202020204" pitchFamily="34" charset="0"/>
              </a:rPr>
              <a:t>. Vous devez vous organiser avec votre employeur, au plus tard au moment où vous envoyez votre certificat.</a:t>
            </a:r>
          </a:p>
          <a:p>
            <a:pPr algn="l"/>
            <a:endParaRPr lang="fr-FR" b="0" i="0" dirty="0">
              <a:solidFill>
                <a:srgbClr val="20184B"/>
              </a:solidFill>
              <a:effectLst/>
              <a:latin typeface="Century Gothic" panose="020B0502020202020204" pitchFamily="34" charset="0"/>
            </a:endParaRPr>
          </a:p>
        </p:txBody>
      </p:sp>
      <p:pic>
        <p:nvPicPr>
          <p:cNvPr id="4" name="Image 3">
            <a:extLst>
              <a:ext uri="{FF2B5EF4-FFF2-40B4-BE49-F238E27FC236}">
                <a16:creationId xmlns:a16="http://schemas.microsoft.com/office/drawing/2014/main" id="{84862FE4-896A-49B2-881A-0ACDE76CDBC1}"/>
              </a:ext>
            </a:extLst>
          </p:cNvPr>
          <p:cNvPicPr>
            <a:picLocks noChangeAspect="1"/>
          </p:cNvPicPr>
          <p:nvPr/>
        </p:nvPicPr>
        <p:blipFill>
          <a:blip r:embed="rId2"/>
          <a:stretch>
            <a:fillRect/>
          </a:stretch>
        </p:blipFill>
        <p:spPr>
          <a:xfrm rot="10800000">
            <a:off x="8384004" y="3050004"/>
            <a:ext cx="3807996" cy="3807996"/>
          </a:xfrm>
          <a:prstGeom prst="rect">
            <a:avLst/>
          </a:prstGeom>
        </p:spPr>
      </p:pic>
      <p:sp>
        <p:nvSpPr>
          <p:cNvPr id="5" name="Espace réservé du pied de page 1">
            <a:extLst>
              <a:ext uri="{FF2B5EF4-FFF2-40B4-BE49-F238E27FC236}">
                <a16:creationId xmlns:a16="http://schemas.microsoft.com/office/drawing/2014/main" id="{7385990E-1878-1714-583C-1E4217B6389A}"/>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1118093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B1265-6A01-02C4-73B3-568FE308962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4AE50C1-30F6-CCAE-FA34-0BCF8E2EEB4C}"/>
              </a:ext>
            </a:extLst>
          </p:cNvPr>
          <p:cNvSpPr>
            <a:spLocks noGrp="1"/>
          </p:cNvSpPr>
          <p:nvPr>
            <p:ph type="ctrTitle"/>
          </p:nvPr>
        </p:nvSpPr>
        <p:spPr>
          <a:xfrm>
            <a:off x="1735299" y="1041985"/>
            <a:ext cx="9144000" cy="862013"/>
          </a:xfrm>
        </p:spPr>
        <p:txBody>
          <a:bodyPr>
            <a:normAutofit/>
          </a:bodyPr>
          <a:lstStyle/>
          <a:p>
            <a:pPr algn="l"/>
            <a:r>
              <a:rPr lang="fr-BE" sz="2000" u="sng" dirty="0">
                <a:latin typeface="Century Gothic" panose="020B0502020202020204" pitchFamily="34" charset="0"/>
              </a:rPr>
              <a:t>Je suis déclaré en incapacité de travail de longue durée et n’ai pas pu prendre mes congés annuels cette année</a:t>
            </a:r>
          </a:p>
        </p:txBody>
      </p:sp>
      <p:sp>
        <p:nvSpPr>
          <p:cNvPr id="5" name="ZoneTexte 4">
            <a:extLst>
              <a:ext uri="{FF2B5EF4-FFF2-40B4-BE49-F238E27FC236}">
                <a16:creationId xmlns:a16="http://schemas.microsoft.com/office/drawing/2014/main" id="{CF4C6454-1A22-0405-6635-6263692F7D51}"/>
              </a:ext>
            </a:extLst>
          </p:cNvPr>
          <p:cNvSpPr txBox="1"/>
          <p:nvPr/>
        </p:nvSpPr>
        <p:spPr>
          <a:xfrm>
            <a:off x="1554324" y="2235982"/>
            <a:ext cx="10226351" cy="2862322"/>
          </a:xfrm>
          <a:prstGeom prst="rect">
            <a:avLst/>
          </a:prstGeom>
          <a:noFill/>
        </p:spPr>
        <p:txBody>
          <a:bodyPr wrap="square">
            <a:spAutoFit/>
          </a:bodyPr>
          <a:lstStyle/>
          <a:p>
            <a:pPr algn="l"/>
            <a:r>
              <a:rPr lang="fr-FR" sz="2000" b="0" i="0" dirty="0">
                <a:effectLst/>
                <a:latin typeface="Century Gothic" panose="020B0502020202020204" pitchFamily="34" charset="0"/>
              </a:rPr>
              <a:t>Dans ce cas, </a:t>
            </a:r>
            <a:r>
              <a:rPr lang="fr-FR" sz="2000" dirty="0">
                <a:latin typeface="Century Gothic" panose="020B0502020202020204" pitchFamily="34" charset="0"/>
              </a:rPr>
              <a:t>v</a:t>
            </a:r>
            <a:r>
              <a:rPr lang="fr-FR" sz="2000" b="0" i="0" dirty="0">
                <a:effectLst/>
                <a:latin typeface="Century Gothic" panose="020B0502020202020204" pitchFamily="34" charset="0"/>
              </a:rPr>
              <a:t>ous pouvez les </a:t>
            </a:r>
            <a:r>
              <a:rPr lang="fr-FR" sz="2000" dirty="0">
                <a:latin typeface="Century Gothic" panose="020B0502020202020204" pitchFamily="34" charset="0"/>
              </a:rPr>
              <a:t>reporter.</a:t>
            </a:r>
          </a:p>
          <a:p>
            <a:pPr algn="l"/>
            <a:endParaRPr lang="fr-FR" sz="2000" b="0" i="0" dirty="0">
              <a:effectLst/>
              <a:latin typeface="Century Gothic" panose="020B0502020202020204" pitchFamily="34" charset="0"/>
            </a:endParaRPr>
          </a:p>
          <a:p>
            <a:pPr algn="l"/>
            <a:r>
              <a:rPr lang="fr-FR" sz="2000" b="0" i="0" dirty="0">
                <a:effectLst/>
                <a:latin typeface="Century Gothic" panose="020B0502020202020204" pitchFamily="34" charset="0"/>
              </a:rPr>
              <a:t>Vous avez </a:t>
            </a:r>
            <a:r>
              <a:rPr lang="fr-FR" sz="2000" b="1" i="0" dirty="0">
                <a:effectLst/>
                <a:latin typeface="Century Gothic" panose="020B0502020202020204" pitchFamily="34" charset="0"/>
              </a:rPr>
              <a:t>2 ans à partir de la fin de l’année</a:t>
            </a:r>
            <a:r>
              <a:rPr lang="fr-FR" sz="2000" b="0" i="0" dirty="0">
                <a:effectLst/>
                <a:latin typeface="Century Gothic" panose="020B0502020202020204" pitchFamily="34" charset="0"/>
              </a:rPr>
              <a:t> pour prendre vos jours de congés.</a:t>
            </a:r>
          </a:p>
          <a:p>
            <a:pPr algn="l"/>
            <a:endParaRPr lang="fr-FR" sz="2000" b="0" i="0" dirty="0">
              <a:effectLst/>
              <a:latin typeface="Century Gothic" panose="020B0502020202020204" pitchFamily="34" charset="0"/>
            </a:endParaRPr>
          </a:p>
          <a:p>
            <a:pPr algn="l"/>
            <a:r>
              <a:rPr lang="fr-FR" sz="2000" b="0" i="1" dirty="0">
                <a:effectLst>
                  <a:outerShdw blurRad="38100" dist="38100" dir="2700000" algn="tl">
                    <a:srgbClr val="000000">
                      <a:alpha val="43137"/>
                    </a:srgbClr>
                  </a:outerShdw>
                </a:effectLst>
                <a:latin typeface="Century Gothic" panose="020B0502020202020204" pitchFamily="34" charset="0"/>
              </a:rPr>
              <a:t>Par exemple, en décembre 2024, vous avez encore droit à </a:t>
            </a:r>
            <a:r>
              <a:rPr lang="fr-FR" sz="2000" i="1" dirty="0">
                <a:effectLst>
                  <a:outerShdw blurRad="38100" dist="38100" dir="2700000" algn="tl">
                    <a:srgbClr val="000000">
                      <a:alpha val="43137"/>
                    </a:srgbClr>
                  </a:outerShdw>
                </a:effectLst>
                <a:latin typeface="Century Gothic" panose="020B0502020202020204" pitchFamily="34" charset="0"/>
              </a:rPr>
              <a:t>8</a:t>
            </a:r>
            <a:r>
              <a:rPr lang="fr-FR" sz="2000" b="0" i="1" dirty="0">
                <a:effectLst>
                  <a:outerShdw blurRad="38100" dist="38100" dir="2700000" algn="tl">
                    <a:srgbClr val="000000">
                      <a:alpha val="43137"/>
                    </a:srgbClr>
                  </a:outerShdw>
                </a:effectLst>
                <a:latin typeface="Century Gothic" panose="020B0502020202020204" pitchFamily="34" charset="0"/>
              </a:rPr>
              <a:t> jours de congés. Vous êtes malade pendant le dernier trimestre 2024</a:t>
            </a:r>
            <a:r>
              <a:rPr lang="fr-FR" sz="2000" i="1" dirty="0">
                <a:effectLst>
                  <a:outerShdw blurRad="38100" dist="38100" dir="2700000" algn="tl">
                    <a:srgbClr val="000000">
                      <a:alpha val="43137"/>
                    </a:srgbClr>
                  </a:outerShdw>
                </a:effectLst>
                <a:latin typeface="Century Gothic" panose="020B0502020202020204" pitchFamily="34" charset="0"/>
              </a:rPr>
              <a:t>, v</a:t>
            </a:r>
            <a:r>
              <a:rPr lang="fr-FR" sz="2000" b="0" i="1" dirty="0">
                <a:effectLst>
                  <a:outerShdw blurRad="38100" dist="38100" dir="2700000" algn="tl">
                    <a:srgbClr val="000000">
                      <a:alpha val="43137"/>
                    </a:srgbClr>
                  </a:outerShdw>
                </a:effectLst>
                <a:latin typeface="Century Gothic" panose="020B0502020202020204" pitchFamily="34" charset="0"/>
              </a:rPr>
              <a:t>ous ne pouvez donc pas prendre vos </a:t>
            </a:r>
            <a:r>
              <a:rPr lang="fr-FR" sz="2000" i="1" dirty="0">
                <a:effectLst>
                  <a:outerShdw blurRad="38100" dist="38100" dir="2700000" algn="tl">
                    <a:srgbClr val="000000">
                      <a:alpha val="43137"/>
                    </a:srgbClr>
                  </a:outerShdw>
                </a:effectLst>
                <a:latin typeface="Century Gothic" panose="020B0502020202020204" pitchFamily="34" charset="0"/>
              </a:rPr>
              <a:t>8</a:t>
            </a:r>
            <a:r>
              <a:rPr lang="fr-FR" sz="2000" b="0" i="1" dirty="0">
                <a:effectLst>
                  <a:outerShdw blurRad="38100" dist="38100" dir="2700000" algn="tl">
                    <a:srgbClr val="000000">
                      <a:alpha val="43137"/>
                    </a:srgbClr>
                  </a:outerShdw>
                </a:effectLst>
                <a:latin typeface="Century Gothic" panose="020B0502020202020204" pitchFamily="34" charset="0"/>
              </a:rPr>
              <a:t> derniers jours de congés. </a:t>
            </a:r>
          </a:p>
          <a:p>
            <a:pPr algn="l"/>
            <a:r>
              <a:rPr lang="fr-FR" sz="2000" b="0" i="1" dirty="0">
                <a:effectLst>
                  <a:outerShdw blurRad="38100" dist="38100" dir="2700000" algn="tl">
                    <a:srgbClr val="000000">
                      <a:alpha val="43137"/>
                    </a:srgbClr>
                  </a:outerShdw>
                </a:effectLst>
                <a:latin typeface="Century Gothic" panose="020B0502020202020204" pitchFamily="34" charset="0"/>
              </a:rPr>
              <a:t>Vous pourrez les reporter jusqu'au 31 décembre 2026.</a:t>
            </a:r>
          </a:p>
          <a:p>
            <a:pPr algn="l"/>
            <a:endParaRPr lang="fr-FR" sz="2000" b="0" i="1" dirty="0">
              <a:effectLst/>
              <a:latin typeface="Century Gothic" panose="020B0502020202020204" pitchFamily="34" charset="0"/>
            </a:endParaRPr>
          </a:p>
        </p:txBody>
      </p:sp>
      <p:pic>
        <p:nvPicPr>
          <p:cNvPr id="6" name="Image 5">
            <a:extLst>
              <a:ext uri="{FF2B5EF4-FFF2-40B4-BE49-F238E27FC236}">
                <a16:creationId xmlns:a16="http://schemas.microsoft.com/office/drawing/2014/main" id="{F3FBB526-2CD9-EB78-D06B-E43314A67120}"/>
              </a:ext>
            </a:extLst>
          </p:cNvPr>
          <p:cNvPicPr>
            <a:picLocks noChangeAspect="1"/>
          </p:cNvPicPr>
          <p:nvPr/>
        </p:nvPicPr>
        <p:blipFill>
          <a:blip r:embed="rId2"/>
          <a:stretch>
            <a:fillRect/>
          </a:stretch>
        </p:blipFill>
        <p:spPr>
          <a:xfrm>
            <a:off x="0" y="0"/>
            <a:ext cx="3807996" cy="3807996"/>
          </a:xfrm>
          <a:prstGeom prst="rect">
            <a:avLst/>
          </a:prstGeom>
        </p:spPr>
      </p:pic>
      <p:sp>
        <p:nvSpPr>
          <p:cNvPr id="7" name="Espace réservé du pied de page 1">
            <a:extLst>
              <a:ext uri="{FF2B5EF4-FFF2-40B4-BE49-F238E27FC236}">
                <a16:creationId xmlns:a16="http://schemas.microsoft.com/office/drawing/2014/main" id="{5C38BB3E-B798-A323-C910-FEEBADF80FB3}"/>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592583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710FBD-01D6-4AD3-FFC1-18FFD3D48DE4}"/>
              </a:ext>
            </a:extLst>
          </p:cNvPr>
          <p:cNvSpPr>
            <a:spLocks noGrp="1"/>
          </p:cNvSpPr>
          <p:nvPr>
            <p:ph type="title"/>
          </p:nvPr>
        </p:nvSpPr>
        <p:spPr>
          <a:xfrm>
            <a:off x="5467740" y="1082350"/>
            <a:ext cx="6298162" cy="4756162"/>
          </a:xfrm>
        </p:spPr>
        <p:txBody>
          <a:bodyPr>
            <a:normAutofit/>
          </a:bodyPr>
          <a:lstStyle/>
          <a:p>
            <a:r>
              <a:rPr lang="fr-FR" sz="2000" b="0" i="0" dirty="0">
                <a:effectLst/>
                <a:latin typeface="Century Gothic" panose="020B0502020202020204" pitchFamily="34" charset="0"/>
              </a:rPr>
              <a:t>Votre employeur doit vous</a:t>
            </a:r>
            <a:r>
              <a:rPr lang="fr-FR" sz="2000" b="1" i="0" dirty="0">
                <a:effectLst/>
                <a:latin typeface="Century Gothic" panose="020B0502020202020204" pitchFamily="34" charset="0"/>
              </a:rPr>
              <a:t> payer le </a:t>
            </a:r>
            <a:r>
              <a:rPr lang="fr-FR" sz="2000" b="1" i="0" u="sng" dirty="0">
                <a:effectLst/>
                <a:latin typeface="Century Gothic" panose="020B0502020202020204" pitchFamily="34" charset="0"/>
                <a:hlinkClick r:id="rId2" tooltip="Le pécule de vacances est la rémunération payée par l'employeur (ou par la caisse de vacances pour les ouvriers) au travailleur pendant ses jours de congés légaux. En outre, au cours du mois pendant lequel le travailleur salarié prend ses vacances, l'employeur verse un double pécule de vacances s'élevant à une proportion du salaire mensuel normal brut. En pratique, ce double pécule est souvent payé à date fixe dans le courant du mois de mai ou de juin.">
                  <a:extLst>
                    <a:ext uri="{A12FA001-AC4F-418D-AE19-62706E023703}">
                      <ahyp:hlinkClr xmlns:ahyp="http://schemas.microsoft.com/office/drawing/2018/hyperlinkcolor" val="tx"/>
                    </a:ext>
                  </a:extLst>
                </a:hlinkClick>
              </a:rPr>
              <a:t>pécule de vacances</a:t>
            </a:r>
            <a:r>
              <a:rPr lang="fr-FR" sz="2000" b="0" i="0" dirty="0">
                <a:effectLst/>
                <a:latin typeface="Century Gothic" panose="020B0502020202020204" pitchFamily="34" charset="0"/>
              </a:rPr>
              <a:t> pour les jours de congés que vous n'avez pas pris durant l’année en cours,</a:t>
            </a:r>
            <a:br>
              <a:rPr lang="fr-FR" sz="2000" b="0" i="0" dirty="0">
                <a:effectLst/>
                <a:latin typeface="Century Gothic" panose="020B0502020202020204" pitchFamily="34" charset="0"/>
              </a:rPr>
            </a:br>
            <a:br>
              <a:rPr lang="fr-FR" sz="2000" b="0" i="0" dirty="0">
                <a:effectLst/>
                <a:latin typeface="Century Gothic" panose="020B0502020202020204" pitchFamily="34" charset="0"/>
              </a:rPr>
            </a:br>
            <a:r>
              <a:rPr lang="fr-FR" sz="2000" b="0" i="0" dirty="0">
                <a:effectLst/>
                <a:latin typeface="Century Gothic" panose="020B0502020202020204" pitchFamily="34" charset="0"/>
              </a:rPr>
              <a:t>Vous ne serez donc </a:t>
            </a:r>
            <a:r>
              <a:rPr lang="fr-FR" sz="2000" b="1" i="0" dirty="0">
                <a:effectLst/>
                <a:latin typeface="Century Gothic" panose="020B0502020202020204" pitchFamily="34" charset="0"/>
              </a:rPr>
              <a:t>pas payé quand vous prendrez </a:t>
            </a:r>
            <a:r>
              <a:rPr lang="fr-FR" sz="2000" b="0" i="0" dirty="0">
                <a:effectLst/>
                <a:latin typeface="Century Gothic" panose="020B0502020202020204" pitchFamily="34" charset="0"/>
              </a:rPr>
              <a:t>effectivement vos jours de congés reportables.</a:t>
            </a:r>
            <a:br>
              <a:rPr lang="fr-FR" sz="2000" b="0" i="0" dirty="0">
                <a:effectLst/>
                <a:latin typeface="Century Gothic" panose="020B0502020202020204" pitchFamily="34" charset="0"/>
              </a:rPr>
            </a:br>
            <a:br>
              <a:rPr lang="fr-FR" sz="2000" b="0" i="0" dirty="0">
                <a:effectLst/>
                <a:latin typeface="Century Gothic" panose="020B0502020202020204" pitchFamily="34" charset="0"/>
              </a:rPr>
            </a:br>
            <a:r>
              <a:rPr lang="fr-FR" sz="2000" b="0" i="0" dirty="0">
                <a:effectLst/>
                <a:latin typeface="Century Gothic" panose="020B0502020202020204" pitchFamily="34" charset="0"/>
              </a:rPr>
              <a:t>Il est donc vivement conseillé de </a:t>
            </a:r>
            <a:r>
              <a:rPr lang="fr-FR" sz="2000" dirty="0">
                <a:latin typeface="Century Gothic" panose="020B0502020202020204" pitchFamily="34" charset="0"/>
              </a:rPr>
              <a:t>m</a:t>
            </a:r>
            <a:r>
              <a:rPr lang="fr-FR" sz="2000" b="0" i="0" dirty="0">
                <a:effectLst/>
                <a:latin typeface="Century Gothic" panose="020B0502020202020204" pitchFamily="34" charset="0"/>
              </a:rPr>
              <a:t>ettre de côté le pécule de vacances pour ne pas vous retrouver sans rien lorsque vous prenez effectivement vos jours de </a:t>
            </a:r>
            <a:r>
              <a:rPr lang="fr-FR" sz="2000" dirty="0">
                <a:latin typeface="Century Gothic" panose="020B0502020202020204" pitchFamily="34" charset="0"/>
              </a:rPr>
              <a:t>congés.</a:t>
            </a:r>
            <a:br>
              <a:rPr lang="fr-FR" sz="4000" b="0" i="0" dirty="0">
                <a:solidFill>
                  <a:srgbClr val="20184B"/>
                </a:solidFill>
                <a:effectLst/>
                <a:latin typeface="Century Gothic" panose="020B0502020202020204" pitchFamily="34" charset="0"/>
              </a:rPr>
            </a:br>
            <a:endParaRPr lang="fr-BE" dirty="0"/>
          </a:p>
        </p:txBody>
      </p:sp>
      <p:pic>
        <p:nvPicPr>
          <p:cNvPr id="3" name="Picture 2" descr="Gratuit Ampoule Photos">
            <a:extLst>
              <a:ext uri="{FF2B5EF4-FFF2-40B4-BE49-F238E27FC236}">
                <a16:creationId xmlns:a16="http://schemas.microsoft.com/office/drawing/2014/main" id="{D2AC0E2A-CD55-F070-07C1-CAE4CF73F507}"/>
              </a:ext>
            </a:extLst>
          </p:cNvPr>
          <p:cNvPicPr>
            <a:picLocks noChangeAspect="1" noChangeArrowheads="1"/>
          </p:cNvPicPr>
          <p:nvPr/>
        </p:nvPicPr>
        <p:blipFill rotWithShape="1">
          <a:blip r:embed="rId3">
            <a:alphaModFix amt="85000"/>
            <a:extLst>
              <a:ext uri="{28A0092B-C50C-407E-A947-70E740481C1C}">
                <a14:useLocalDpi xmlns:a14="http://schemas.microsoft.com/office/drawing/2010/main" val="0"/>
              </a:ext>
            </a:extLst>
          </a:blip>
          <a:srcRect r="-3" b="-3"/>
          <a:stretch/>
        </p:blipFill>
        <p:spPr bwMode="auto">
          <a:xfrm>
            <a:off x="523875" y="8601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a:noFill/>
          <a:extLst>
            <a:ext uri="{909E8E84-426E-40DD-AFC4-6F175D3DCCD1}">
              <a14:hiddenFill xmlns:a14="http://schemas.microsoft.com/office/drawing/2010/main">
                <a:solidFill>
                  <a:srgbClr val="FFFFFF"/>
                </a:solidFill>
              </a14:hiddenFill>
            </a:ext>
          </a:extLst>
        </p:spPr>
      </p:pic>
      <p:sp>
        <p:nvSpPr>
          <p:cNvPr id="4" name="Espace réservé du pied de page 1">
            <a:extLst>
              <a:ext uri="{FF2B5EF4-FFF2-40B4-BE49-F238E27FC236}">
                <a16:creationId xmlns:a16="http://schemas.microsoft.com/office/drawing/2014/main" id="{2B9DAEFF-5C73-BCE9-F660-4536C7193074}"/>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087551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82894" y="0"/>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643813" y="587829"/>
            <a:ext cx="10683549" cy="3517640"/>
          </a:xfrm>
        </p:spPr>
        <p:txBody>
          <a:bodyPr vert="horz" lIns="91440" tIns="45720" rIns="91440" bIns="45720" rtlCol="0" anchor="b">
            <a:normAutofit fontScale="90000"/>
          </a:bodyPr>
          <a:lstStyle/>
          <a:p>
            <a:br>
              <a:rPr lang="en-US" sz="3600" b="1" dirty="0"/>
            </a:br>
            <a:br>
              <a:rPr lang="en-US" sz="3600" b="1" dirty="0"/>
            </a:br>
            <a:br>
              <a:rPr lang="en-US" sz="3600" b="1" dirty="0"/>
            </a:br>
            <a:br>
              <a:rPr lang="en-US" sz="3600" b="1" dirty="0"/>
            </a:br>
            <a:br>
              <a:rPr lang="en-US" sz="3600" b="1" dirty="0"/>
            </a:br>
            <a:br>
              <a:rPr lang="en-US" sz="3600" b="1" dirty="0"/>
            </a:br>
            <a:r>
              <a:rPr lang="en-US" sz="3600" b="1" dirty="0"/>
              <a:t>Pour aller plus loin, consultez notament  </a:t>
            </a:r>
            <a:r>
              <a:rPr lang="fr-FR" sz="1400" b="0" i="0" dirty="0">
                <a:solidFill>
                  <a:srgbClr val="343A40"/>
                </a:solidFill>
                <a:effectLst/>
                <a:latin typeface="Nunito Sans" pitchFamily="2" charset="0"/>
              </a:rPr>
              <a:t> </a:t>
            </a:r>
            <a:r>
              <a:rPr lang="fr-FR" sz="1400" b="1" i="0" u="sng" dirty="0">
                <a:solidFill>
                  <a:srgbClr val="006AB0"/>
                </a:solidFill>
                <a:effectLst/>
                <a:latin typeface="Nunito Sans" pitchFamily="2" charset="0"/>
                <a:hlinkClick r:id="rId3"/>
              </a:rPr>
              <a:t>la loi du 17 juillet 2023 modifiant la loi du 3 juillet 1978 relative aux contrats de travail et la loi du 8 avril 1965 instituant les règlements de travail en ce qui concerne la coïncidence des vacances annuelles et de l’incapacité de travail</a:t>
            </a:r>
            <a:br>
              <a:rPr lang="fr-FR" sz="3600" b="1" dirty="0"/>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en-US" sz="3600" b="1" dirty="0"/>
            </a:br>
            <a:endParaRPr lang="en-US" sz="3600" b="1" dirty="0"/>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dirty="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28490976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eate a new document." ma:contentTypeScope="" ma:versionID="6fb15dfa27afaad579671d9bed81f66c">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a9f1fc62a98abe957885fc151dd9ebe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Props1.xml><?xml version="1.0" encoding="utf-8"?>
<ds:datastoreItem xmlns:ds="http://schemas.openxmlformats.org/officeDocument/2006/customXml" ds:itemID="{EBB880ED-6CFD-4A44-9943-B4DE4932FD16}"/>
</file>

<file path=customXml/itemProps2.xml><?xml version="1.0" encoding="utf-8"?>
<ds:datastoreItem xmlns:ds="http://schemas.openxmlformats.org/officeDocument/2006/customXml" ds:itemID="{F8A8E99F-D958-42D5-82CF-926A6F38C0DF}">
  <ds:schemaRefs>
    <ds:schemaRef ds:uri="http://schemas.microsoft.com/sharepoint/v3/contenttype/forms"/>
  </ds:schemaRefs>
</ds:datastoreItem>
</file>

<file path=customXml/itemProps3.xml><?xml version="1.0" encoding="utf-8"?>
<ds:datastoreItem xmlns:ds="http://schemas.openxmlformats.org/officeDocument/2006/customXml" ds:itemID="{D6C47B35-3EB7-4A88-BE55-4DD6E2DFA45E}">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docProps/app.xml><?xml version="1.0" encoding="utf-8"?>
<Properties xmlns="http://schemas.openxmlformats.org/officeDocument/2006/extended-properties" xmlns:vt="http://schemas.openxmlformats.org/officeDocument/2006/docPropsVTypes">
  <TotalTime>69</TotalTime>
  <Words>489</Words>
  <Application>Microsoft Office PowerPoint</Application>
  <PresentationFormat>Grand écran</PresentationFormat>
  <Paragraphs>28</Paragraphs>
  <Slides>7</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7</vt:i4>
      </vt:variant>
    </vt:vector>
  </HeadingPairs>
  <TitlesOfParts>
    <vt:vector size="15" baseType="lpstr">
      <vt:lpstr>Aptos</vt:lpstr>
      <vt:lpstr>Aptos Display</vt:lpstr>
      <vt:lpstr>Arial</vt:lpstr>
      <vt:lpstr>Calibri</vt:lpstr>
      <vt:lpstr>Century Gothic</vt:lpstr>
      <vt:lpstr>Nunito Sans</vt:lpstr>
      <vt:lpstr>PT Sans</vt:lpstr>
      <vt:lpstr>Thème Office</vt:lpstr>
      <vt:lpstr>Présentation PowerPoint</vt:lpstr>
      <vt:lpstr>Qu’advient-il des congés légaux lorsqu’un salarié doit faire face à une incapacité de travail?</vt:lpstr>
      <vt:lpstr>Je suis déclaré en incapacité de travail avant une période de congé </vt:lpstr>
      <vt:lpstr>Je suis déclaré en incapacité de travail pendant une période de congé </vt:lpstr>
      <vt:lpstr>Je suis déclaré en incapacité de travail de longue durée et n’ai pas pu prendre mes congés annuels cette année</vt:lpstr>
      <vt:lpstr>Votre employeur doit vous payer le pécule de vacances pour les jours de congés que vous n'avez pas pris durant l’année en cours,  Vous ne serez donc pas payé quand vous prendrez effectivement vos jours de congés reportables.  Il est donc vivement conseillé de mettre de côté le pécule de vacances pour ne pas vous retrouver sans rien lorsque vous prenez effectivement vos jours de congés. </vt:lpstr>
      <vt:lpstr>      Pour aller plus loin, consultez notament   la loi du 17 juillet 2023 modifiant la loi du 3 juillet 1978 relative aux contrats de travail et la loi du 8 avril 1965 instituant les règlements de travail en ce qui concerne la coïncidence des vacances annuelles et de l’incapacité de travail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Sylvie LEJEUNE</dc:creator>
  <cp:lastModifiedBy>Sylvie LEJEUNE</cp:lastModifiedBy>
  <cp:revision>3</cp:revision>
  <dcterms:created xsi:type="dcterms:W3CDTF">2024-02-16T08:53:38Z</dcterms:created>
  <dcterms:modified xsi:type="dcterms:W3CDTF">2024-02-16T10:28:04Z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